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2" r:id="rId2"/>
    <p:sldId id="258" r:id="rId3"/>
    <p:sldId id="259" r:id="rId4"/>
    <p:sldId id="256" r:id="rId5"/>
    <p:sldId id="263" r:id="rId6"/>
    <p:sldId id="257" r:id="rId7"/>
    <p:sldId id="262" r:id="rId8"/>
    <p:sldId id="264" r:id="rId9"/>
    <p:sldId id="298" r:id="rId10"/>
    <p:sldId id="266" r:id="rId11"/>
    <p:sldId id="267" r:id="rId12"/>
    <p:sldId id="269" r:id="rId13"/>
    <p:sldId id="270" r:id="rId14"/>
    <p:sldId id="271" r:id="rId15"/>
    <p:sldId id="280" r:id="rId16"/>
    <p:sldId id="273" r:id="rId17"/>
    <p:sldId id="276" r:id="rId18"/>
    <p:sldId id="274" r:id="rId19"/>
    <p:sldId id="275" r:id="rId20"/>
    <p:sldId id="281" r:id="rId21"/>
    <p:sldId id="277" r:id="rId22"/>
    <p:sldId id="293" r:id="rId23"/>
    <p:sldId id="279" r:id="rId2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96" d="100"/>
          <a:sy n="96" d="100"/>
        </p:scale>
        <p:origin x="-1980" y="-4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910B02-BCE1-4221-A8F8-8293ECE61C29}" type="datetimeFigureOut">
              <a:rPr lang="fr-FR" smtClean="0"/>
              <a:t>03/08/2015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7F0FEA-F262-4D0C-AF60-70F1984D189A}" type="slidenum">
              <a:rPr lang="fr-FR" smtClean="0"/>
              <a:t>‹N°›</a:t>
            </a:fld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Modifiez le style des sous-titres du masque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910B02-BCE1-4221-A8F8-8293ECE61C29}" type="datetimeFigureOut">
              <a:rPr lang="fr-FR" smtClean="0"/>
              <a:t>03/08/2015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7F0FEA-F262-4D0C-AF60-70F1984D189A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910B02-BCE1-4221-A8F8-8293ECE61C29}" type="datetimeFigureOut">
              <a:rPr lang="fr-FR" smtClean="0"/>
              <a:t>03/08/2015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7F0FEA-F262-4D0C-AF60-70F1984D189A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910B02-BCE1-4221-A8F8-8293ECE61C29}" type="datetimeFigureOut">
              <a:rPr lang="fr-FR" smtClean="0"/>
              <a:t>03/08/2015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7F0FEA-F262-4D0C-AF60-70F1984D189A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rme libre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orme libre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orme libre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orme libre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orme libre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orme libre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orme libre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orme libre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orme libre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orme libre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orme libre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orme libre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orme libre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orme libre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910B02-BCE1-4221-A8F8-8293ECE61C29}" type="datetimeFigureOut">
              <a:rPr lang="fr-FR" smtClean="0"/>
              <a:t>03/08/2015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7F0FEA-F262-4D0C-AF60-70F1984D189A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910B02-BCE1-4221-A8F8-8293ECE61C29}" type="datetimeFigureOut">
              <a:rPr lang="fr-FR" smtClean="0"/>
              <a:t>03/08/2015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7F0FEA-F262-4D0C-AF60-70F1984D189A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910B02-BCE1-4221-A8F8-8293ECE61C29}" type="datetimeFigureOut">
              <a:rPr lang="fr-FR" smtClean="0"/>
              <a:t>03/08/2015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7F0FEA-F262-4D0C-AF60-70F1984D189A}" type="slidenum">
              <a:rPr lang="fr-FR" smtClean="0"/>
              <a:t>‹N°›</a:t>
            </a:fld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910B02-BCE1-4221-A8F8-8293ECE61C29}" type="datetimeFigureOut">
              <a:rPr lang="fr-FR" smtClean="0"/>
              <a:t>03/08/2015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7F0FEA-F262-4D0C-AF60-70F1984D189A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910B02-BCE1-4221-A8F8-8293ECE61C29}" type="datetimeFigureOut">
              <a:rPr lang="fr-FR" smtClean="0"/>
              <a:t>03/08/2015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7F0FEA-F262-4D0C-AF60-70F1984D189A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910B02-BCE1-4221-A8F8-8293ECE61C29}" type="datetimeFigureOut">
              <a:rPr lang="fr-FR" smtClean="0"/>
              <a:t>03/08/2015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7F0FEA-F262-4D0C-AF60-70F1984D189A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Connecteur droit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e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Connecteur droit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grpSp>
        <p:nvGrpSpPr>
          <p:cNvPr id="14" name="Groupe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Connecteur droit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e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Connecteur droit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4B910B02-BCE1-4221-A8F8-8293ECE61C29}" type="datetimeFigureOut">
              <a:rPr lang="fr-FR" smtClean="0"/>
              <a:t>03/08/2015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E17F0FEA-F262-4D0C-AF60-70F1984D189A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B910B02-BCE1-4221-A8F8-8293ECE61C29}" type="datetimeFigureOut">
              <a:rPr lang="fr-FR" smtClean="0"/>
              <a:t>03/08/2015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E17F0FEA-F262-4D0C-AF60-70F1984D189A}" type="slidenum">
              <a:rPr lang="fr-FR" smtClean="0"/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fade/>
  </p:transition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nvoix.fr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91187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Bureau 2\Creation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4" t="36303" r="2975" b="2668"/>
          <a:stretch/>
        </p:blipFill>
        <p:spPr bwMode="auto">
          <a:xfrm>
            <a:off x="179512" y="260648"/>
            <a:ext cx="5267436" cy="5003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re 1"/>
          <p:cNvSpPr txBox="1">
            <a:spLocks/>
          </p:cNvSpPr>
          <p:nvPr/>
        </p:nvSpPr>
        <p:spPr>
          <a:xfrm>
            <a:off x="6516216" y="3212976"/>
            <a:ext cx="2420740" cy="1296144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marR="9144" algn="l" rtl="0" eaLnBrk="1" latinLnBrk="0" hangingPunct="1">
              <a:spcBef>
                <a:spcPct val="0"/>
              </a:spcBef>
              <a:buNone/>
              <a:defRPr kumimoji="0" sz="4000" b="1" kern="1200" cap="all" spc="0" baseline="0"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L’ange porte </a:t>
            </a:r>
          </a:p>
          <a:p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un pantalon. </a:t>
            </a:r>
          </a:p>
          <a:p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le peintre ?</a:t>
            </a:r>
            <a:r>
              <a:rPr lang="fr-FR" sz="2400" dirty="0" smtClean="0">
                <a:effectLst/>
              </a:rPr>
              <a:t/>
            </a:r>
            <a:br>
              <a:rPr lang="fr-FR" sz="2400" dirty="0" smtClean="0">
                <a:effectLst/>
              </a:rPr>
            </a:br>
            <a:r>
              <a:rPr lang="fr-FR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</a:rPr>
              <a:t/>
            </a:r>
            <a:br>
              <a:rPr lang="fr-FR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</a:rPr>
            </a:b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endParaRPr lang="fr-FR" sz="2400" dirty="0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5446948" y="4750481"/>
            <a:ext cx="3490008" cy="1296144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marR="9144" algn="l" rtl="0" eaLnBrk="1" latinLnBrk="0" hangingPunct="1">
              <a:spcBef>
                <a:spcPct val="0"/>
              </a:spcBef>
              <a:buNone/>
              <a:defRPr kumimoji="0" sz="4000" b="1" kern="1200" cap="all" spc="0" baseline="0"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UNE Spirale s’enroule sous ADAM. un serpent ?</a:t>
            </a:r>
            <a: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  <a:t/>
            </a:r>
            <a:b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fr-FR" sz="2400" dirty="0" smtClean="0">
                <a:effectLst/>
              </a:rPr>
              <a:t/>
            </a:r>
            <a:br>
              <a:rPr lang="fr-FR" sz="2400" dirty="0" smtClean="0">
                <a:effectLst/>
              </a:rPr>
            </a:br>
            <a:r>
              <a:rPr lang="fr-FR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</a:rPr>
              <a:t/>
            </a:r>
            <a:br>
              <a:rPr lang="fr-FR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</a:rPr>
            </a:b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endParaRPr lang="fr-FR" sz="2400" dirty="0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5436096" y="2060848"/>
            <a:ext cx="3829682" cy="936104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marR="9144" algn="l" rtl="0" eaLnBrk="1" latinLnBrk="0" hangingPunct="1">
              <a:spcBef>
                <a:spcPct val="0"/>
              </a:spcBef>
              <a:buNone/>
              <a:defRPr kumimoji="0" sz="4000" b="1" kern="1200" cap="all" spc="0" baseline="0"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La terre est bleue. un océan primordial ? </a:t>
            </a:r>
            <a: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  <a:t/>
            </a:r>
            <a:b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fr-FR" sz="2400" dirty="0" smtClean="0">
                <a:effectLst/>
              </a:rPr>
              <a:t/>
            </a:r>
            <a:br>
              <a:rPr lang="fr-FR" sz="2400" dirty="0" smtClean="0">
                <a:effectLst/>
              </a:rPr>
            </a:br>
            <a:r>
              <a:rPr lang="fr-FR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</a:rPr>
              <a:t/>
            </a:r>
            <a:br>
              <a:rPr lang="fr-FR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</a:rPr>
            </a:b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endParaRPr lang="fr-FR" sz="2400" dirty="0"/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1115616" y="5369362"/>
            <a:ext cx="3960440" cy="1296144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marR="9144" algn="l" rtl="0" eaLnBrk="1" latinLnBrk="0" hangingPunct="1">
              <a:spcBef>
                <a:spcPct val="0"/>
              </a:spcBef>
              <a:buNone/>
              <a:defRPr kumimoji="0" sz="4000" b="1" kern="1200" cap="all" spc="0" baseline="0"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Une tache rouge dans les mains de la femme. une pomme ?</a:t>
            </a:r>
            <a: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  <a:t/>
            </a:r>
            <a:b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fr-FR" sz="2400" dirty="0" smtClean="0">
                <a:effectLst/>
              </a:rPr>
              <a:t/>
            </a:r>
            <a:br>
              <a:rPr lang="fr-FR" sz="2400" dirty="0" smtClean="0">
                <a:effectLst/>
              </a:rPr>
            </a:br>
            <a:r>
              <a:rPr lang="fr-FR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</a:rPr>
              <a:t/>
            </a:r>
            <a:br>
              <a:rPr lang="fr-FR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</a:rPr>
            </a:b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endParaRPr lang="fr-FR" sz="2400" dirty="0"/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5724128" y="220688"/>
            <a:ext cx="3384376" cy="1656184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marR="9144" algn="l" rtl="0" eaLnBrk="1" latinLnBrk="0" hangingPunct="1">
              <a:spcBef>
                <a:spcPct val="0"/>
              </a:spcBef>
              <a:buNone/>
              <a:defRPr kumimoji="0" sz="4000" b="1" kern="1200" cap="all" spc="0" baseline="0"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Un observateur entre </a:t>
            </a:r>
            <a:r>
              <a:rPr lang="fr-FR" sz="2400" dirty="0" err="1" smtClean="0">
                <a:solidFill>
                  <a:schemeClr val="tx2">
                    <a:lumMod val="75000"/>
                  </a:schemeClr>
                </a:solidFill>
                <a:effectLst/>
              </a:rPr>
              <a:t>lE</a:t>
            </a:r>
            <a: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CIEL Et la terre. </a:t>
            </a:r>
            <a: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  <a:t>u</a:t>
            </a: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n homme en prière ? </a:t>
            </a:r>
            <a: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  <a:t/>
            </a:r>
            <a:b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fr-FR" sz="2400" dirty="0" smtClean="0">
                <a:effectLst/>
              </a:rPr>
              <a:t/>
            </a:r>
            <a:br>
              <a:rPr lang="fr-FR" sz="2400" dirty="0" smtClean="0">
                <a:effectLst/>
              </a:rPr>
            </a:b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59332769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Bureau 2\Creation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4" t="36303" r="2975" b="2668"/>
          <a:stretch/>
        </p:blipFill>
        <p:spPr bwMode="auto">
          <a:xfrm>
            <a:off x="1054519" y="116632"/>
            <a:ext cx="6973865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352219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Bureau 2\Creation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4" t="36303" r="2975" b="2668"/>
          <a:stretch/>
        </p:blipFill>
        <p:spPr bwMode="auto">
          <a:xfrm>
            <a:off x="1054519" y="116632"/>
            <a:ext cx="6973865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re 1"/>
          <p:cNvSpPr txBox="1">
            <a:spLocks/>
          </p:cNvSpPr>
          <p:nvPr/>
        </p:nvSpPr>
        <p:spPr>
          <a:xfrm>
            <a:off x="616914" y="908720"/>
            <a:ext cx="7910171" cy="5400600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marR="9144" algn="l" rtl="0" eaLnBrk="1" latinLnBrk="0" hangingPunct="1">
              <a:spcBef>
                <a:spcPct val="0"/>
              </a:spcBef>
              <a:buNone/>
              <a:defRPr kumimoji="0" sz="4000" b="1" kern="1200" cap="all" spc="0" baseline="0"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Laissons-nous surprendre par le bas de ce tableau :</a:t>
            </a:r>
          </a:p>
          <a:p>
            <a:pPr marL="342900" indent="-342900">
              <a:buFontTx/>
              <a:buChar char="-"/>
            </a:pP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L’ange détourne la tête pour ne pas voir le serpent ?</a:t>
            </a:r>
          </a:p>
          <a:p>
            <a:pPr marL="342900" indent="-342900">
              <a:buFontTx/>
              <a:buChar char="-"/>
            </a:pP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L’ange serait le peintre lui-même ?</a:t>
            </a:r>
          </a:p>
          <a:p>
            <a:pPr marL="342900" indent="-342900">
              <a:buFontTx/>
              <a:buChar char="-"/>
            </a:pP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L'Orant ne dit pas son nom ? Jérémie ? </a:t>
            </a:r>
          </a:p>
          <a:p>
            <a:pPr marL="342900" indent="-342900">
              <a:buFontTx/>
              <a:buChar char="-"/>
            </a:pP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Adam dort, mais son bras reste le long de son corps en position hypnotique ?</a:t>
            </a:r>
          </a:p>
          <a:p>
            <a:pPr marL="342900" indent="-342900">
              <a:buFontTx/>
              <a:buChar char="-"/>
            </a:pP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Toute la création est là. Il y a même Deux ânes : La fuite en Égypte ? Les Rameaux ?</a:t>
            </a:r>
          </a:p>
          <a:p>
            <a:pPr marL="342900" indent="-342900">
              <a:buFontTx/>
              <a:buChar char="-"/>
            </a:pP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LE chaos s’organise. l’océan primordial s’Active. la vie prend corps. L’homme Dénudé, dépouillé, abandonné, ordinaire… En est-il le centre ? </a:t>
            </a:r>
            <a: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  <a:t/>
            </a:r>
            <a:b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  <a:t/>
            </a:r>
            <a:b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fr-FR" sz="2400" dirty="0" smtClean="0">
                <a:effectLst/>
              </a:rPr>
              <a:t/>
            </a:r>
            <a:br>
              <a:rPr lang="fr-FR" sz="2400" dirty="0" smtClean="0">
                <a:effectLst/>
              </a:rPr>
            </a:br>
            <a:r>
              <a:rPr lang="fr-FR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</a:rPr>
              <a:t/>
            </a:r>
            <a:br>
              <a:rPr lang="fr-FR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</a:rPr>
            </a:b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46901455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Bureau 2\Creation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4" t="36303" r="2975" b="2668"/>
          <a:stretch/>
        </p:blipFill>
        <p:spPr bwMode="auto">
          <a:xfrm>
            <a:off x="1054519" y="116632"/>
            <a:ext cx="6973865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804055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Bureau 2\Creation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61" t="47590" r="21707" b="15120"/>
          <a:stretch/>
        </p:blipFill>
        <p:spPr bwMode="auto">
          <a:xfrm>
            <a:off x="3173261" y="772943"/>
            <a:ext cx="5791227" cy="5896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re 1"/>
          <p:cNvSpPr txBox="1">
            <a:spLocks/>
          </p:cNvSpPr>
          <p:nvPr/>
        </p:nvSpPr>
        <p:spPr>
          <a:xfrm>
            <a:off x="251520" y="448131"/>
            <a:ext cx="2807928" cy="6129288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fr-FR" sz="2800" dirty="0" smtClean="0"/>
              <a:t>L’homme : </a:t>
            </a:r>
          </a:p>
          <a:p>
            <a:r>
              <a:rPr lang="fr-FR" sz="2800" dirty="0" smtClean="0"/>
              <a:t>une ligne d’horizon entre le bien (haut) et le mal (bas).</a:t>
            </a:r>
          </a:p>
          <a:p>
            <a:endParaRPr lang="fr-FR" sz="2800" dirty="0" smtClean="0"/>
          </a:p>
          <a:p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64033639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Bureau 2\Creation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61" t="47590" r="21707" b="15120"/>
          <a:stretch/>
        </p:blipFill>
        <p:spPr bwMode="auto">
          <a:xfrm>
            <a:off x="3173261" y="772943"/>
            <a:ext cx="5791227" cy="5896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re 1"/>
          <p:cNvSpPr txBox="1">
            <a:spLocks/>
          </p:cNvSpPr>
          <p:nvPr/>
        </p:nvSpPr>
        <p:spPr>
          <a:xfrm>
            <a:off x="179896" y="448131"/>
            <a:ext cx="2951944" cy="6129288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fr-FR" sz="2800" dirty="0" smtClean="0"/>
              <a:t>"Oui</a:t>
            </a:r>
            <a:r>
              <a:rPr lang="fr-FR" sz="2800" dirty="0"/>
              <a:t>, j’ai aimé Israël dès son </a:t>
            </a:r>
            <a:r>
              <a:rPr lang="fr-FR" sz="2800" dirty="0" smtClean="0"/>
              <a:t>enfance…</a:t>
            </a:r>
          </a:p>
          <a:p>
            <a:r>
              <a:rPr lang="fr-FR" sz="2800" dirty="0" smtClean="0"/>
              <a:t>C’est </a:t>
            </a:r>
            <a:r>
              <a:rPr lang="fr-FR" sz="2800" dirty="0"/>
              <a:t>moi qui lui </a:t>
            </a:r>
            <a:r>
              <a:rPr lang="fr-FR" sz="2800" dirty="0" smtClean="0"/>
              <a:t>apprenais</a:t>
            </a:r>
          </a:p>
          <a:p>
            <a:r>
              <a:rPr lang="fr-FR" sz="2800" dirty="0" smtClean="0"/>
              <a:t>à </a:t>
            </a:r>
            <a:r>
              <a:rPr lang="fr-FR" sz="2800" dirty="0"/>
              <a:t>marcher, en le </a:t>
            </a:r>
            <a:r>
              <a:rPr lang="fr-FR" sz="2800" dirty="0" smtClean="0"/>
              <a:t>soutenant</a:t>
            </a:r>
          </a:p>
          <a:p>
            <a:r>
              <a:rPr lang="fr-FR" sz="2800" dirty="0" smtClean="0"/>
              <a:t>de </a:t>
            </a:r>
            <a:r>
              <a:rPr lang="fr-FR" sz="2800" dirty="0"/>
              <a:t>mes </a:t>
            </a:r>
            <a:r>
              <a:rPr lang="fr-FR" sz="2800" dirty="0" smtClean="0"/>
              <a:t>bras… </a:t>
            </a:r>
          </a:p>
          <a:p>
            <a:r>
              <a:rPr lang="fr-FR" sz="2800" dirty="0" smtClean="0"/>
              <a:t>Je </a:t>
            </a:r>
            <a:r>
              <a:rPr lang="fr-FR" sz="2800" dirty="0"/>
              <a:t>le guidais avec humanité, par des liens </a:t>
            </a:r>
            <a:r>
              <a:rPr lang="fr-FR" sz="2800" dirty="0" smtClean="0"/>
              <a:t>d’amour…"</a:t>
            </a:r>
          </a:p>
          <a:p>
            <a:pPr algn="r"/>
            <a:r>
              <a:rPr lang="fr-FR" sz="2800" dirty="0" smtClean="0"/>
              <a:t>(Osée 11, 1-4)</a:t>
            </a:r>
            <a:r>
              <a:rPr lang="fr-FR" sz="2800" dirty="0"/>
              <a:t> </a:t>
            </a:r>
            <a:endParaRPr lang="fr-FR" sz="2800" dirty="0" smtClean="0"/>
          </a:p>
          <a:p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39197987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Bureau 2\Creatio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1" t="1550" r="2832" b="51149"/>
          <a:stretch/>
        </p:blipFill>
        <p:spPr bwMode="auto">
          <a:xfrm>
            <a:off x="1" y="-15648"/>
            <a:ext cx="9217450" cy="6873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92064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Bureau 2\Creation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1" t="1550" r="2832" b="51149"/>
          <a:stretch/>
        </p:blipFill>
        <p:spPr bwMode="auto">
          <a:xfrm>
            <a:off x="3304078" y="864097"/>
            <a:ext cx="5660410" cy="4221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re 1"/>
          <p:cNvSpPr txBox="1">
            <a:spLocks/>
          </p:cNvSpPr>
          <p:nvPr/>
        </p:nvSpPr>
        <p:spPr>
          <a:xfrm>
            <a:off x="107504" y="448131"/>
            <a:ext cx="3240360" cy="3916973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fr-FR" sz="2800" dirty="0" smtClean="0"/>
              <a:t>De façon très binaire, on quitte la belle bleue qu’est la terre, pour un ciel flamboyant. </a:t>
            </a:r>
          </a:p>
          <a:p>
            <a:r>
              <a:rPr lang="fr-FR" sz="2800" dirty="0"/>
              <a:t>J</a:t>
            </a:r>
            <a:r>
              <a:rPr lang="fr-FR" sz="2800" dirty="0" smtClean="0"/>
              <a:t>aune, orange, rouge dominent.</a:t>
            </a:r>
          </a:p>
          <a:p>
            <a:endParaRPr lang="fr-FR" sz="2800" dirty="0" smtClean="0"/>
          </a:p>
          <a:p>
            <a:endParaRPr lang="fr-FR" sz="2800" dirty="0" smtClean="0"/>
          </a:p>
          <a:p>
            <a:endParaRPr lang="fr-FR" sz="2800" dirty="0"/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616914" y="5301208"/>
            <a:ext cx="7910171" cy="1008112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marR="9144" algn="l" rtl="0" eaLnBrk="1" latinLnBrk="0" hangingPunct="1">
              <a:spcBef>
                <a:spcPct val="0"/>
              </a:spcBef>
              <a:buNone/>
              <a:defRPr kumimoji="0" sz="4000" b="1" kern="1200" cap="all" spc="0" baseline="0"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Que semble nous dire les deux scènes à droite et à gauche du haut du tableau ?</a:t>
            </a:r>
            <a: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  <a:t/>
            </a:r>
            <a:b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fr-FR" sz="2400" dirty="0" smtClean="0">
                <a:effectLst/>
              </a:rPr>
              <a:t/>
            </a:r>
            <a:br>
              <a:rPr lang="fr-FR" sz="2400" dirty="0" smtClean="0">
                <a:effectLst/>
              </a:rPr>
            </a:br>
            <a:r>
              <a:rPr lang="fr-FR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</a:rPr>
              <a:t/>
            </a:r>
            <a:br>
              <a:rPr lang="fr-FR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</a:rPr>
            </a:b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4044986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Bureau 2\Creatio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7" t="1243" r="55528" b="60443"/>
          <a:stretch/>
        </p:blipFill>
        <p:spPr bwMode="auto">
          <a:xfrm>
            <a:off x="539552" y="243281"/>
            <a:ext cx="4187183" cy="5907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re 1"/>
          <p:cNvSpPr txBox="1">
            <a:spLocks/>
          </p:cNvSpPr>
          <p:nvPr/>
        </p:nvSpPr>
        <p:spPr>
          <a:xfrm>
            <a:off x="5369443" y="188640"/>
            <a:ext cx="3307013" cy="1368152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marR="9144" algn="l" rtl="0" eaLnBrk="1" latinLnBrk="0" hangingPunct="1">
              <a:spcBef>
                <a:spcPct val="0"/>
              </a:spcBef>
              <a:buNone/>
              <a:defRPr kumimoji="0" sz="4000" b="1" kern="1200" cap="all" spc="0" baseline="0"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Les mains de Dieu, derrière la lune,  donnent la loi à un moïse ailé… </a:t>
            </a:r>
            <a: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  <a:t/>
            </a:r>
            <a:b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fr-FR" sz="2400" dirty="0" smtClean="0">
                <a:effectLst/>
              </a:rPr>
              <a:t/>
            </a:r>
            <a:br>
              <a:rPr lang="fr-FR" sz="2400" dirty="0" smtClean="0">
                <a:effectLst/>
              </a:rPr>
            </a:br>
            <a:r>
              <a:rPr lang="fr-FR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</a:rPr>
              <a:t/>
            </a:r>
            <a:br>
              <a:rPr lang="fr-FR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</a:rPr>
            </a:b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endParaRPr lang="fr-FR" sz="2400" dirty="0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5076056" y="1916832"/>
            <a:ext cx="4176464" cy="1224136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marR="9144" algn="l" rtl="0" eaLnBrk="1" latinLnBrk="0" hangingPunct="1">
              <a:spcBef>
                <a:spcPct val="0"/>
              </a:spcBef>
              <a:buNone/>
              <a:defRPr kumimoji="0" sz="4000" b="1" kern="1200" cap="all" spc="0" baseline="0"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le poisson vole, danse, flotte tout comme l’oiseau et Moïse…</a:t>
            </a:r>
            <a: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  <a:t/>
            </a:r>
            <a:b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fr-FR" sz="2400" dirty="0" smtClean="0">
                <a:effectLst/>
              </a:rPr>
              <a:t/>
            </a:r>
            <a:br>
              <a:rPr lang="fr-FR" sz="2400" dirty="0" smtClean="0">
                <a:effectLst/>
              </a:rPr>
            </a:br>
            <a:r>
              <a:rPr lang="fr-FR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</a:rPr>
              <a:t/>
            </a:r>
            <a:br>
              <a:rPr lang="fr-FR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</a:rPr>
            </a:b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endParaRPr lang="fr-FR" sz="2400" dirty="0"/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4860032" y="3284984"/>
            <a:ext cx="4176464" cy="864096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marR="9144" algn="l" rtl="0" eaLnBrk="1" latinLnBrk="0" hangingPunct="1">
              <a:spcBef>
                <a:spcPct val="0"/>
              </a:spcBef>
              <a:buNone/>
              <a:defRPr kumimoji="0" sz="4000" b="1" kern="1200" cap="all" spc="0" baseline="0"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La terre, tout en haut à gauche, se devine…</a:t>
            </a:r>
            <a: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  <a:t/>
            </a:r>
            <a:b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fr-FR" sz="2400" dirty="0" smtClean="0">
                <a:effectLst/>
              </a:rPr>
              <a:t/>
            </a:r>
            <a:br>
              <a:rPr lang="fr-FR" sz="2400" dirty="0" smtClean="0">
                <a:effectLst/>
              </a:rPr>
            </a:br>
            <a:r>
              <a:rPr lang="fr-FR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</a:rPr>
              <a:t/>
            </a:r>
            <a:br>
              <a:rPr lang="fr-FR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</a:rPr>
            </a:b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endParaRPr lang="fr-FR" sz="2400" dirty="0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5657475" y="4365104"/>
            <a:ext cx="3307013" cy="1584176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marR="9144" algn="l" rtl="0" eaLnBrk="1" latinLnBrk="0" hangingPunct="1">
              <a:spcBef>
                <a:spcPct val="0"/>
              </a:spcBef>
              <a:buNone/>
              <a:defRPr kumimoji="0" sz="4000" b="1" kern="1200" cap="all" spc="0" baseline="0"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Le peuple, dans le désert, lève les mains vers cette terre promise…</a:t>
            </a:r>
            <a: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  <a:t/>
            </a:r>
            <a:b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fr-FR" sz="2400" dirty="0" smtClean="0">
                <a:effectLst/>
              </a:rPr>
              <a:t/>
            </a:r>
            <a:br>
              <a:rPr lang="fr-FR" sz="2400" dirty="0" smtClean="0">
                <a:effectLst/>
              </a:rPr>
            </a:br>
            <a:r>
              <a:rPr lang="fr-FR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</a:rPr>
              <a:t/>
            </a:r>
            <a:br>
              <a:rPr lang="fr-FR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</a:rPr>
            </a:b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endParaRPr lang="fr-FR" sz="2400" dirty="0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832939" y="6093296"/>
            <a:ext cx="8059541" cy="576064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marR="9144" algn="l" rtl="0" eaLnBrk="1" latinLnBrk="0" hangingPunct="1">
              <a:spcBef>
                <a:spcPct val="0"/>
              </a:spcBef>
              <a:buNone/>
              <a:defRPr kumimoji="0" sz="4000" b="1" kern="1200" cap="all" spc="0" baseline="0"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Et vous, quelles sont vos interprétations ?</a:t>
            </a:r>
            <a: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  <a:t/>
            </a:r>
            <a:b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fr-FR" sz="2400" dirty="0" smtClean="0">
                <a:effectLst/>
              </a:rPr>
              <a:t/>
            </a:r>
            <a:br>
              <a:rPr lang="fr-FR" sz="2400" dirty="0" smtClean="0">
                <a:effectLst/>
              </a:rPr>
            </a:br>
            <a:r>
              <a:rPr lang="fr-FR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</a:rPr>
              <a:t/>
            </a:r>
            <a:br>
              <a:rPr lang="fr-FR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</a:rPr>
            </a:b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425090227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Bureau 2\Creation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05" t="1296" r="3625" b="47981"/>
          <a:stretch/>
        </p:blipFill>
        <p:spPr bwMode="auto">
          <a:xfrm>
            <a:off x="4690352" y="620687"/>
            <a:ext cx="4319877" cy="5256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re 1"/>
          <p:cNvSpPr txBox="1">
            <a:spLocks/>
          </p:cNvSpPr>
          <p:nvPr/>
        </p:nvSpPr>
        <p:spPr>
          <a:xfrm>
            <a:off x="611560" y="3068960"/>
            <a:ext cx="3502729" cy="2880320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marR="9144" algn="l" rtl="0" eaLnBrk="1" latinLnBrk="0" hangingPunct="1">
              <a:spcBef>
                <a:spcPct val="0"/>
              </a:spcBef>
              <a:buNone/>
              <a:defRPr kumimoji="0" sz="4000" b="1" kern="1200" cap="all" spc="0" baseline="0"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Une ronde sublime, au </a:t>
            </a:r>
            <a: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  <a:t>son de la harpe de </a:t>
            </a: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David, entraine les hommes d’hier et d’aujourd’hui </a:t>
            </a:r>
            <a:r>
              <a:rPr lang="fr-FR" sz="2400" b="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(maisons modernes) </a:t>
            </a: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vers le ciel. </a:t>
            </a:r>
            <a: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  <a:t/>
            </a:r>
            <a:b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fr-FR" sz="2400" dirty="0" smtClean="0">
                <a:effectLst/>
              </a:rPr>
              <a:t/>
            </a:r>
            <a:br>
              <a:rPr lang="fr-FR" sz="2400" dirty="0" smtClean="0">
                <a:effectLst/>
              </a:rPr>
            </a:br>
            <a:r>
              <a:rPr lang="fr-FR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</a:rPr>
              <a:t/>
            </a:r>
            <a:br>
              <a:rPr lang="fr-FR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</a:rPr>
            </a:b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endParaRPr lang="fr-FR" sz="2400" dirty="0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107504" y="185120"/>
            <a:ext cx="4608513" cy="2667816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marR="9144" algn="l" rtl="0" eaLnBrk="1" latinLnBrk="0" hangingPunct="1">
              <a:spcBef>
                <a:spcPct val="0"/>
              </a:spcBef>
              <a:buNone/>
              <a:defRPr kumimoji="0" sz="4000" b="1" kern="1200" cap="all" spc="0" baseline="0"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Cette aspiration solaire vers le ciel passe par la Prière </a:t>
            </a:r>
            <a:r>
              <a:rPr lang="fr-FR" sz="2400" b="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(</a:t>
            </a:r>
            <a:r>
              <a:rPr lang="fr-FR" sz="2400" b="0" dirty="0" err="1" smtClean="0">
                <a:solidFill>
                  <a:schemeClr val="tx2">
                    <a:lumMod val="75000"/>
                  </a:schemeClr>
                </a:solidFill>
                <a:effectLst/>
              </a:rPr>
              <a:t>L’OranT</a:t>
            </a:r>
            <a:r>
              <a:rPr lang="fr-FR" sz="2400" b="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), </a:t>
            </a: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la torah </a:t>
            </a:r>
            <a:r>
              <a:rPr lang="fr-FR" sz="2400" b="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(la parole)</a:t>
            </a: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,</a:t>
            </a:r>
            <a:r>
              <a:rPr lang="fr-FR" sz="2400" b="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la </a:t>
            </a:r>
            <a:r>
              <a:rPr lang="fr-FR" sz="2400" dirty="0" err="1" smtClean="0">
                <a:solidFill>
                  <a:schemeClr val="tx2">
                    <a:lumMod val="75000"/>
                  </a:schemeClr>
                </a:solidFill>
                <a:effectLst/>
              </a:rPr>
              <a:t>ménorah</a:t>
            </a: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fr-FR" sz="2400" b="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(la lumière),</a:t>
            </a: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Jésus en croix sous une tente de</a:t>
            </a:r>
            <a:r>
              <a:rPr lang="fr-FR" sz="2400" b="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gloire </a:t>
            </a:r>
            <a:r>
              <a:rPr lang="fr-FR" sz="2400" b="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(le don de soi).</a:t>
            </a:r>
            <a: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  <a:t/>
            </a:r>
            <a:b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fr-FR" sz="2400" dirty="0" smtClean="0">
                <a:effectLst/>
              </a:rPr>
              <a:t/>
            </a:r>
            <a:br>
              <a:rPr lang="fr-FR" sz="2400" dirty="0" smtClean="0">
                <a:effectLst/>
              </a:rPr>
            </a:br>
            <a:r>
              <a:rPr lang="fr-FR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</a:rPr>
              <a:t/>
            </a:r>
            <a:br>
              <a:rPr lang="fr-FR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</a:rPr>
            </a:b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endParaRPr lang="fr-FR" sz="2400" dirty="0"/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1120971" y="5949280"/>
            <a:ext cx="8059541" cy="576064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marR="9144" algn="l" rtl="0" eaLnBrk="1" latinLnBrk="0" hangingPunct="1">
              <a:spcBef>
                <a:spcPct val="0"/>
              </a:spcBef>
              <a:buNone/>
              <a:defRPr kumimoji="0" sz="4000" b="1" kern="1200" cap="all" spc="0" baseline="0"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Et vous, quelles sont vos interprétations ?</a:t>
            </a:r>
            <a: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  <a:t/>
            </a:r>
            <a:b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fr-FR" sz="2400" dirty="0" smtClean="0">
                <a:effectLst/>
              </a:rPr>
              <a:t/>
            </a:r>
            <a:br>
              <a:rPr lang="fr-FR" sz="2400" dirty="0" smtClean="0">
                <a:effectLst/>
              </a:rPr>
            </a:br>
            <a:r>
              <a:rPr lang="fr-FR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</a:rPr>
              <a:t/>
            </a:r>
            <a:br>
              <a:rPr lang="fr-FR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</a:rPr>
            </a:b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5882898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685800" y="476672"/>
            <a:ext cx="7772400" cy="914400"/>
          </a:xfrm>
        </p:spPr>
        <p:txBody>
          <a:bodyPr/>
          <a:lstStyle/>
          <a:p>
            <a:pPr algn="ctr"/>
            <a:r>
              <a:rPr lang="fr-FR" dirty="0" smtClean="0"/>
              <a:t>Lecture du tableau </a:t>
            </a:r>
            <a:br>
              <a:rPr lang="fr-FR" dirty="0" smtClean="0"/>
            </a:br>
            <a:r>
              <a:rPr lang="fr-FR" dirty="0" smtClean="0"/>
              <a:t>de Marc Chagall</a:t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i="1" dirty="0" smtClean="0"/>
              <a:t>LA CRÉATION DE L’HOMME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2400" dirty="0" smtClean="0"/>
              <a:t>Musée national de Nice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5728320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Bureau 2\Creation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1" t="1550" r="2832" b="51149"/>
          <a:stretch/>
        </p:blipFill>
        <p:spPr bwMode="auto">
          <a:xfrm>
            <a:off x="3547435" y="2060848"/>
            <a:ext cx="5449869" cy="4064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re 1"/>
          <p:cNvSpPr txBox="1">
            <a:spLocks/>
          </p:cNvSpPr>
          <p:nvPr/>
        </p:nvSpPr>
        <p:spPr>
          <a:xfrm>
            <a:off x="179512" y="116632"/>
            <a:ext cx="7272808" cy="748621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fr-FR" sz="2800" dirty="0" smtClean="0"/>
              <a:t>Et combien d’autres détails encore ?</a:t>
            </a:r>
          </a:p>
          <a:p>
            <a:endParaRPr lang="fr-FR" sz="2800" dirty="0" smtClean="0"/>
          </a:p>
          <a:p>
            <a:endParaRPr lang="fr-FR" sz="2800" dirty="0" smtClean="0"/>
          </a:p>
          <a:p>
            <a:endParaRPr lang="fr-FR" sz="2800" dirty="0" smtClean="0"/>
          </a:p>
          <a:p>
            <a:endParaRPr lang="fr-FR" sz="2800" dirty="0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726975" y="832196"/>
            <a:ext cx="3384376" cy="576064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marR="9144" algn="l" rtl="0" eaLnBrk="1" latinLnBrk="0" hangingPunct="1">
              <a:spcBef>
                <a:spcPct val="0"/>
              </a:spcBef>
              <a:buNone/>
              <a:defRPr kumimoji="0" sz="4000" b="1" kern="1200" cap="all" spc="0" baseline="0"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L’homme qui marche À l’envers ?</a:t>
            </a:r>
            <a: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  <a:t/>
            </a:r>
            <a:b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fr-FR" sz="2400" dirty="0" smtClean="0">
                <a:effectLst/>
              </a:rPr>
              <a:t/>
            </a:r>
            <a:br>
              <a:rPr lang="fr-FR" sz="2400" dirty="0" smtClean="0">
                <a:effectLst/>
              </a:rPr>
            </a:br>
            <a:r>
              <a:rPr lang="fr-FR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</a:rPr>
              <a:t/>
            </a:r>
            <a:br>
              <a:rPr lang="fr-FR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</a:rPr>
            </a:b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endParaRPr lang="fr-FR" sz="2400" dirty="0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 rot="20794181">
            <a:off x="471324" y="5528739"/>
            <a:ext cx="2927541" cy="576064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marR="9144" algn="l" rtl="0" eaLnBrk="1" latinLnBrk="0" hangingPunct="1">
              <a:spcBef>
                <a:spcPct val="0"/>
              </a:spcBef>
              <a:buNone/>
              <a:defRPr kumimoji="0" sz="4000" b="1" kern="1200" cap="all" spc="0" baseline="0"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Le coq à visage humain ?</a:t>
            </a:r>
            <a: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  <a:t/>
            </a:r>
            <a:b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fr-FR" sz="2400" dirty="0" smtClean="0">
                <a:effectLst/>
              </a:rPr>
              <a:t/>
            </a:r>
            <a:br>
              <a:rPr lang="fr-FR" sz="2400" dirty="0" smtClean="0">
                <a:effectLst/>
              </a:rPr>
            </a:br>
            <a:r>
              <a:rPr lang="fr-FR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</a:rPr>
              <a:t/>
            </a:r>
            <a:br>
              <a:rPr lang="fr-FR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</a:rPr>
            </a:b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endParaRPr lang="fr-FR" sz="2400" dirty="0"/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 rot="20692453">
            <a:off x="455999" y="1885939"/>
            <a:ext cx="3672410" cy="576064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marR="9144" algn="l" rtl="0" eaLnBrk="1" latinLnBrk="0" hangingPunct="1">
              <a:spcBef>
                <a:spcPct val="0"/>
              </a:spcBef>
              <a:buNone/>
              <a:defRPr kumimoji="0" sz="4000" b="1" kern="1200" cap="all" spc="0" baseline="0"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La main du poisson ?</a:t>
            </a:r>
            <a: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  <a:t/>
            </a:r>
            <a:b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fr-FR" sz="2400" dirty="0" smtClean="0">
                <a:effectLst/>
              </a:rPr>
              <a:t/>
            </a:r>
            <a:br>
              <a:rPr lang="fr-FR" sz="2400" dirty="0" smtClean="0">
                <a:effectLst/>
              </a:rPr>
            </a:br>
            <a:r>
              <a:rPr lang="fr-FR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</a:rPr>
              <a:t/>
            </a:r>
            <a:br>
              <a:rPr lang="fr-FR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</a:rPr>
            </a:b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endParaRPr lang="fr-FR" sz="2400" dirty="0"/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251521" y="2964835"/>
            <a:ext cx="3456384" cy="576064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marR="9144" algn="l" rtl="0" eaLnBrk="1" latinLnBrk="0" hangingPunct="1">
              <a:spcBef>
                <a:spcPct val="0"/>
              </a:spcBef>
              <a:buNone/>
              <a:defRPr kumimoji="0" sz="4000" b="1" kern="1200" cap="all" spc="0" baseline="0"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LA torah tenue par une chèvre ?</a:t>
            </a:r>
            <a: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  <a:t/>
            </a:r>
            <a:b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fr-FR" sz="2400" dirty="0" smtClean="0">
                <a:effectLst/>
              </a:rPr>
              <a:t/>
            </a:r>
            <a:br>
              <a:rPr lang="fr-FR" sz="2400" dirty="0" smtClean="0">
                <a:effectLst/>
              </a:rPr>
            </a:br>
            <a:r>
              <a:rPr lang="fr-FR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</a:rPr>
              <a:t/>
            </a:r>
            <a:br>
              <a:rPr lang="fr-FR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</a:rPr>
            </a:b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endParaRPr lang="fr-FR" sz="2400" dirty="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 rot="467513">
            <a:off x="4726679" y="962781"/>
            <a:ext cx="4023501" cy="576064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marR="9144" algn="l" rtl="0" eaLnBrk="1" latinLnBrk="0" hangingPunct="1">
              <a:spcBef>
                <a:spcPct val="0"/>
              </a:spcBef>
              <a:buNone/>
              <a:defRPr kumimoji="0" sz="4000" b="1" kern="1200" cap="all" spc="0" baseline="0"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Le </a:t>
            </a:r>
            <a:r>
              <a:rPr lang="fr-FR" sz="2400" dirty="0" err="1" smtClean="0">
                <a:solidFill>
                  <a:schemeClr val="tx2">
                    <a:lumMod val="75000"/>
                  </a:schemeClr>
                </a:solidFill>
                <a:effectLst/>
              </a:rPr>
              <a:t>Talit</a:t>
            </a: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autour de la taille du crucifié ?</a:t>
            </a:r>
            <a: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  <a:t/>
            </a:r>
            <a:b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fr-FR" sz="2400" dirty="0" smtClean="0">
                <a:effectLst/>
              </a:rPr>
              <a:t/>
            </a:r>
            <a:br>
              <a:rPr lang="fr-FR" sz="2400" dirty="0" smtClean="0">
                <a:effectLst/>
              </a:rPr>
            </a:br>
            <a:r>
              <a:rPr lang="fr-FR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</a:rPr>
              <a:t/>
            </a:r>
            <a:br>
              <a:rPr lang="fr-FR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</a:rPr>
            </a:b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endParaRPr lang="fr-FR" sz="2400" dirty="0"/>
          </a:p>
        </p:txBody>
      </p:sp>
      <p:sp>
        <p:nvSpPr>
          <p:cNvPr id="11" name="Titre 1"/>
          <p:cNvSpPr txBox="1">
            <a:spLocks/>
          </p:cNvSpPr>
          <p:nvPr/>
        </p:nvSpPr>
        <p:spPr>
          <a:xfrm>
            <a:off x="8210765" y="6165304"/>
            <a:ext cx="884953" cy="576064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marR="9144" algn="l" rtl="0" eaLnBrk="1" latinLnBrk="0" hangingPunct="1">
              <a:spcBef>
                <a:spcPct val="0"/>
              </a:spcBef>
              <a:buNone/>
              <a:defRPr kumimoji="0" sz="4000" b="1" kern="1200" cap="all" spc="0" baseline="0"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Etc.</a:t>
            </a:r>
            <a: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  <a:t/>
            </a:r>
            <a:b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</a:br>
            <a:endParaRPr lang="fr-FR" sz="2400" dirty="0">
              <a:effectLst/>
            </a:endParaRPr>
          </a:p>
          <a:p>
            <a:r>
              <a:rPr lang="fr-FR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</a:rPr>
              <a:t/>
            </a:r>
            <a:br>
              <a:rPr lang="fr-FR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</a:rPr>
            </a:b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endParaRPr lang="fr-FR" sz="2400" dirty="0"/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 rot="422671">
            <a:off x="689880" y="4246754"/>
            <a:ext cx="2769086" cy="576064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marR="9144" algn="l" rtl="0" eaLnBrk="1" latinLnBrk="0" hangingPunct="1">
              <a:spcBef>
                <a:spcPct val="0"/>
              </a:spcBef>
              <a:buNone/>
              <a:defRPr kumimoji="0" sz="4000" b="1" kern="1200" cap="all" spc="0" baseline="0"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Ève sur le dos d’un </a:t>
            </a:r>
            <a:r>
              <a:rPr lang="fr-FR" sz="2400" dirty="0" err="1" smtClean="0">
                <a:solidFill>
                  <a:schemeClr val="tx2">
                    <a:lumMod val="75000"/>
                  </a:schemeClr>
                </a:solidFill>
                <a:effectLst/>
              </a:rPr>
              <a:t>angE</a:t>
            </a:r>
            <a: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?</a:t>
            </a:r>
            <a: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  <a:t/>
            </a:r>
            <a:b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fr-FR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</a:rPr>
              <a:t/>
            </a:r>
            <a:br>
              <a:rPr lang="fr-FR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</a:rPr>
            </a:b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78758937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251520" y="260648"/>
            <a:ext cx="8784976" cy="6597352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fr-FR" sz="2800" dirty="0" smtClean="0"/>
              <a:t>Pour Chagall, la présence divine est partout : dans les anges, dans la tente au-dessus du crucifié, dans le soleil, le feu et la </a:t>
            </a:r>
            <a:r>
              <a:rPr lang="fr-FR" sz="2800" dirty="0"/>
              <a:t>l</a:t>
            </a:r>
            <a:r>
              <a:rPr lang="fr-FR" sz="2800" dirty="0" smtClean="0"/>
              <a:t>umière, dans ces mains offrant la loi, dans l’oiseau qui passe et dans le cœur de tous ceux qui suivent les commandements de Dieu. </a:t>
            </a:r>
          </a:p>
          <a:p>
            <a:endParaRPr lang="fr-FR" sz="2800" dirty="0"/>
          </a:p>
          <a:p>
            <a:r>
              <a:rPr lang="fr-FR" sz="2800" dirty="0" smtClean="0"/>
              <a:t>Le monde qui est et celui qui vient est déjà </a:t>
            </a:r>
          </a:p>
          <a:p>
            <a:r>
              <a:rPr lang="fr-FR" sz="2800" dirty="0" smtClean="0"/>
              <a:t>en germe dans celui qui était lorsque Dieu a déposé, avec tendresse, l’homme sur la terre.</a:t>
            </a:r>
          </a:p>
          <a:p>
            <a:endParaRPr lang="fr-FR" sz="2800" dirty="0"/>
          </a:p>
          <a:p>
            <a:r>
              <a:rPr lang="fr-FR" sz="2800" dirty="0" smtClean="0"/>
              <a:t>Adam est le commencement de l’histoire d’amour entre Dieu et les hommes. Dieu </a:t>
            </a:r>
            <a:r>
              <a:rPr lang="fr-FR" sz="2800" dirty="0"/>
              <a:t>est </a:t>
            </a:r>
            <a:r>
              <a:rPr lang="fr-FR" sz="2800" dirty="0" smtClean="0"/>
              <a:t>amour ! Jacob, Moïse, Aaron, David, Jésus sont là pour nous le rappeler. Chagall l’exprime à sa façon.   </a:t>
            </a:r>
          </a:p>
          <a:p>
            <a:endParaRPr lang="fr-FR" sz="2800" dirty="0"/>
          </a:p>
          <a:p>
            <a:endParaRPr lang="fr-FR" sz="2800" dirty="0" smtClean="0"/>
          </a:p>
          <a:p>
            <a:endParaRPr lang="fr-FR" sz="2800" dirty="0" smtClean="0"/>
          </a:p>
          <a:p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370903018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>
          <a:xfrm>
            <a:off x="4932040" y="465956"/>
            <a:ext cx="4032448" cy="3916973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pPr algn="r"/>
            <a:r>
              <a:rPr lang="fr-FR" sz="2800" dirty="0" smtClean="0"/>
              <a:t>"Ceux qui ont éduqué les multitudes à la justice</a:t>
            </a:r>
            <a:r>
              <a:rPr lang="fr-FR" sz="2800" dirty="0"/>
              <a:t> </a:t>
            </a:r>
            <a:r>
              <a:rPr lang="fr-FR" sz="2800" dirty="0" smtClean="0"/>
              <a:t>brilleront </a:t>
            </a:r>
          </a:p>
          <a:p>
            <a:pPr algn="r"/>
            <a:r>
              <a:rPr lang="fr-FR" sz="2800" dirty="0" smtClean="0"/>
              <a:t>comme les </a:t>
            </a:r>
            <a:r>
              <a:rPr lang="fr-FR" sz="2800" dirty="0"/>
              <a:t>étoiles </a:t>
            </a:r>
            <a:endParaRPr lang="fr-FR" sz="2800" dirty="0" smtClean="0"/>
          </a:p>
          <a:p>
            <a:pPr algn="r"/>
            <a:r>
              <a:rPr lang="fr-FR" sz="2800" dirty="0" smtClean="0"/>
              <a:t>pour l’éternité."</a:t>
            </a:r>
          </a:p>
          <a:p>
            <a:pPr algn="r"/>
            <a:r>
              <a:rPr lang="fr-FR" sz="2800" dirty="0" smtClean="0"/>
              <a:t>(</a:t>
            </a:r>
            <a:r>
              <a:rPr lang="fr-FR" sz="2800" dirty="0"/>
              <a:t>Daniel </a:t>
            </a:r>
            <a:r>
              <a:rPr lang="fr-FR" sz="2800" dirty="0" smtClean="0"/>
              <a:t>12, 3b)</a:t>
            </a:r>
            <a:endParaRPr lang="fr-FR" sz="2800" dirty="0"/>
          </a:p>
          <a:p>
            <a:endParaRPr lang="fr-FR" sz="2800" dirty="0" smtClean="0"/>
          </a:p>
          <a:p>
            <a:endParaRPr lang="fr-FR" sz="2800" dirty="0" smtClean="0"/>
          </a:p>
          <a:p>
            <a:endParaRPr lang="fr-FR" sz="2800" dirty="0"/>
          </a:p>
        </p:txBody>
      </p:sp>
      <p:pic>
        <p:nvPicPr>
          <p:cNvPr id="4" name="Picture 2" descr="E:\Bureau 2\Creation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20" t="18161" r="20834" b="65190"/>
          <a:stretch/>
        </p:blipFill>
        <p:spPr bwMode="auto">
          <a:xfrm>
            <a:off x="971600" y="2708919"/>
            <a:ext cx="3312368" cy="3456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72901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 txBox="1">
            <a:spLocks/>
          </p:cNvSpPr>
          <p:nvPr/>
        </p:nvSpPr>
        <p:spPr>
          <a:xfrm>
            <a:off x="5148064" y="332656"/>
            <a:ext cx="3672408" cy="1008112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fr-FR" sz="3600" dirty="0" smtClean="0">
                <a:hlinkClick r:id="rId2"/>
              </a:rPr>
              <a:t>www.envoix.fr</a:t>
            </a:r>
            <a:endParaRPr lang="fr-FR" sz="3600" dirty="0" smtClean="0"/>
          </a:p>
          <a:p>
            <a:endParaRPr lang="fr-FR" sz="3600" dirty="0" smtClean="0"/>
          </a:p>
          <a:p>
            <a:endParaRPr lang="fr-FR" sz="3600" dirty="0"/>
          </a:p>
          <a:p>
            <a:endParaRPr lang="fr-FR" sz="3600" dirty="0" smtClean="0"/>
          </a:p>
          <a:p>
            <a:endParaRPr lang="fr-FR" sz="3600" dirty="0" smtClean="0"/>
          </a:p>
          <a:p>
            <a:endParaRPr lang="fr-FR" sz="3600" dirty="0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356483" y="5229200"/>
            <a:ext cx="8496944" cy="1440159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fr-FR" sz="2800" dirty="0" smtClean="0"/>
              <a:t>Merci à Roger </a:t>
            </a:r>
            <a:r>
              <a:rPr lang="fr-FR" sz="2800" dirty="0" err="1" smtClean="0"/>
              <a:t>Varro</a:t>
            </a:r>
            <a:r>
              <a:rPr lang="fr-FR" sz="2800" dirty="0"/>
              <a:t> </a:t>
            </a:r>
            <a:r>
              <a:rPr lang="fr-FR" sz="2800" dirty="0" smtClean="0"/>
              <a:t>(prêtre et bibliste)</a:t>
            </a:r>
          </a:p>
          <a:p>
            <a:pPr algn="ctr"/>
            <a:r>
              <a:rPr lang="fr-FR" sz="2800" dirty="0"/>
              <a:t>q</a:t>
            </a:r>
            <a:r>
              <a:rPr lang="fr-FR" sz="2800" dirty="0" smtClean="0"/>
              <a:t>ui a inspiré cette lecture du tableau </a:t>
            </a:r>
          </a:p>
          <a:p>
            <a:pPr algn="ctr"/>
            <a:r>
              <a:rPr lang="fr-FR" sz="2800" dirty="0" smtClean="0">
                <a:cs typeface="Arial"/>
              </a:rPr>
              <a:t>"</a:t>
            </a:r>
            <a:r>
              <a:rPr lang="fr-FR" sz="2800" i="1" dirty="0" smtClean="0"/>
              <a:t>La création de l’homme</a:t>
            </a:r>
            <a:r>
              <a:rPr lang="fr-FR" sz="2800" dirty="0">
                <a:cs typeface="Arial"/>
              </a:rPr>
              <a:t>"</a:t>
            </a:r>
            <a:r>
              <a:rPr lang="fr-FR" sz="2800" dirty="0" smtClean="0"/>
              <a:t> de Marc Chagall</a:t>
            </a:r>
            <a:endParaRPr lang="fr-FR" sz="2800" dirty="0"/>
          </a:p>
          <a:p>
            <a:endParaRPr lang="fr-FR" sz="2800" dirty="0" smtClean="0"/>
          </a:p>
          <a:p>
            <a:endParaRPr lang="fr-FR" sz="2800" dirty="0" smtClean="0"/>
          </a:p>
          <a:p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387804636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nicetourisme.com/resources/directory/entries/photos/90/thumbs/74_4d639c0f54425_10bf172c7a559c8102d109e11819840edb6722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780" y="485686"/>
            <a:ext cx="6467475" cy="429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deluxedrivers.com/wp-content/uploads/2015/01/Musee-Chagall-Nic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20364">
            <a:off x="1584176" y="1224022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culturebox.francetvinfo.fr/sites/default/files/assets/images/2012/12/chagalltableau0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072" y="2357497"/>
            <a:ext cx="7772400" cy="4087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www.nice-panorama.com/Nice/Musee-National-Marc-Chagall/Photos/DSC_5593_550_36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5068">
            <a:off x="3240360" y="485686"/>
            <a:ext cx="523875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E:\Bureau 2\chagall_creation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88639"/>
            <a:ext cx="4408228" cy="6584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07504" y="5589240"/>
            <a:ext cx="7920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Huile sur toile</a:t>
            </a:r>
          </a:p>
          <a:p>
            <a:r>
              <a:rPr lang="fr-FR" sz="1400" dirty="0" smtClean="0"/>
              <a:t>2x3 m</a:t>
            </a:r>
          </a:p>
          <a:p>
            <a:r>
              <a:rPr lang="fr-FR" sz="1400" dirty="0" smtClean="0"/>
              <a:t>(1956)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18916389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6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179710" y="477838"/>
            <a:ext cx="4032250" cy="5840412"/>
          </a:xfrm>
        </p:spPr>
        <p:txBody>
          <a:bodyPr/>
          <a:lstStyle/>
          <a:p>
            <a:r>
              <a:rPr lang="fr-FR" sz="2800" dirty="0">
                <a:effectLst/>
              </a:rPr>
              <a:t>Ce tableau fait partie </a:t>
            </a:r>
            <a:r>
              <a:rPr lang="fr-FR" sz="2800" dirty="0" smtClean="0">
                <a:effectLst/>
              </a:rPr>
              <a:t>d’un ensemble</a:t>
            </a:r>
            <a:r>
              <a:rPr lang="fr-FR" sz="2800" dirty="0" smtClean="0"/>
              <a:t> </a:t>
            </a:r>
            <a:r>
              <a:rPr lang="fr-FR" sz="2800" dirty="0" smtClean="0">
                <a:effectLst/>
              </a:rPr>
              <a:t>consacré </a:t>
            </a:r>
            <a:r>
              <a:rPr lang="fr-FR" sz="2800" dirty="0">
                <a:effectLst/>
              </a:rPr>
              <a:t>à l'illustration des livres de la Genèse, de l'Exode et du Cantique des </a:t>
            </a:r>
            <a:r>
              <a:rPr lang="fr-FR" sz="2800" dirty="0" smtClean="0">
                <a:effectLst/>
              </a:rPr>
              <a:t>Cantiques. </a:t>
            </a:r>
            <a:br>
              <a:rPr lang="fr-FR" sz="2800" dirty="0" smtClean="0">
                <a:effectLst/>
              </a:rPr>
            </a:br>
            <a:r>
              <a:rPr lang="fr-FR" sz="2800" dirty="0" smtClean="0">
                <a:effectLst/>
              </a:rPr>
              <a:t>Pour l’artiste, c’est le message d’amour de la Bible dans sa totalité dont il s’agit. </a:t>
            </a:r>
            <a:endParaRPr lang="fr-FR" sz="2800" dirty="0"/>
          </a:p>
        </p:txBody>
      </p:sp>
      <p:pic>
        <p:nvPicPr>
          <p:cNvPr id="1027" name="Picture 3" descr="E:\Bureau 2\chagall_cre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77248"/>
            <a:ext cx="3857253" cy="5761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587817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323528" y="483849"/>
            <a:ext cx="4032250" cy="1438994"/>
          </a:xfrm>
        </p:spPr>
        <p:txBody>
          <a:bodyPr/>
          <a:lstStyle/>
          <a:p>
            <a:r>
              <a:rPr lang="fr-FR" sz="2800" dirty="0" smtClean="0">
                <a:effectLst/>
              </a:rPr>
              <a:t>Chagall voulait faire de cette œuvre un idéal d’amour.</a:t>
            </a:r>
            <a:br>
              <a:rPr lang="fr-FR" sz="2800" dirty="0" smtClean="0">
                <a:effectLst/>
              </a:rPr>
            </a:br>
            <a:r>
              <a:rPr lang="fr-FR" sz="2800" dirty="0">
                <a:solidFill>
                  <a:schemeClr val="accent2">
                    <a:lumMod val="20000"/>
                    <a:lumOff val="80000"/>
                  </a:schemeClr>
                </a:solidFill>
                <a:effectLst/>
              </a:rPr>
              <a:t/>
            </a:r>
            <a:br>
              <a:rPr lang="fr-FR" sz="2800" dirty="0">
                <a:solidFill>
                  <a:schemeClr val="accent2">
                    <a:lumMod val="20000"/>
                    <a:lumOff val="80000"/>
                  </a:schemeClr>
                </a:solidFill>
                <a:effectLst/>
              </a:rPr>
            </a:br>
            <a:r>
              <a:rPr lang="fr-FR" sz="28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fr-FR" sz="2800" dirty="0" smtClean="0">
                <a:effectLst/>
              </a:rPr>
              <a:t/>
            </a:r>
            <a:br>
              <a:rPr lang="fr-FR" sz="2800" dirty="0" smtClean="0">
                <a:effectLst/>
              </a:rPr>
            </a:br>
            <a:r>
              <a:rPr lang="fr-FR" sz="2800" dirty="0" smtClean="0">
                <a:effectLst/>
              </a:rPr>
              <a:t> </a:t>
            </a:r>
            <a:endParaRPr lang="fr-FR" sz="2800" dirty="0"/>
          </a:p>
        </p:txBody>
      </p:sp>
      <p:pic>
        <p:nvPicPr>
          <p:cNvPr id="1027" name="Picture 3" descr="E:\Bureau 2\chagall_cre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77248"/>
            <a:ext cx="3857253" cy="5761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re 1"/>
          <p:cNvSpPr txBox="1">
            <a:spLocks/>
          </p:cNvSpPr>
          <p:nvPr/>
        </p:nvSpPr>
        <p:spPr>
          <a:xfrm>
            <a:off x="467544" y="2492896"/>
            <a:ext cx="4032448" cy="3888432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marR="9144" algn="l" rtl="0" eaLnBrk="1" latinLnBrk="0" hangingPunct="1">
              <a:spcBef>
                <a:spcPct val="0"/>
              </a:spcBef>
              <a:buNone/>
              <a:defRPr kumimoji="0" sz="4000" b="1" kern="1200" cap="all" spc="0" baseline="0"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  <a:t>Peut-on percevoir cet </a:t>
            </a: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idéal ?</a:t>
            </a:r>
            <a: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  <a:t/>
            </a:r>
            <a:b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  <a:t>- Les </a:t>
            </a: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formes ?</a:t>
            </a:r>
            <a: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  <a:t/>
            </a:r>
            <a:b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  <a:t>- Les </a:t>
            </a: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couleurs ?</a:t>
            </a:r>
            <a: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  <a:t/>
            </a:r>
            <a:b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  <a:t>- les </a:t>
            </a: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personnages ?</a:t>
            </a:r>
            <a: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  <a:t/>
            </a:r>
            <a:b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  <a:t>- les </a:t>
            </a: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situations ?</a:t>
            </a:r>
            <a: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  <a:t/>
            </a:r>
            <a:b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  <a:t/>
            </a:r>
            <a:b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  <a:t>Quel est notre sentiment global </a:t>
            </a: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au sujet de </a:t>
            </a:r>
            <a: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  <a:t>ce </a:t>
            </a: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tableau ?</a:t>
            </a:r>
            <a:r>
              <a:rPr lang="fr-FR" sz="2400" dirty="0" smtClean="0">
                <a:effectLst/>
              </a:rPr>
              <a:t/>
            </a:r>
            <a:br>
              <a:rPr lang="fr-FR" sz="2400" dirty="0" smtClean="0">
                <a:effectLst/>
              </a:rPr>
            </a:br>
            <a:r>
              <a:rPr lang="fr-FR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</a:rPr>
              <a:t/>
            </a:r>
            <a:br>
              <a:rPr lang="fr-FR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</a:rPr>
            </a:b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28996620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Bureau 2\photo04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6" t="6548" r="7237" b="4940"/>
          <a:stretch/>
        </p:blipFill>
        <p:spPr bwMode="auto">
          <a:xfrm>
            <a:off x="4716016" y="188640"/>
            <a:ext cx="4236335" cy="4143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re 1"/>
          <p:cNvSpPr txBox="1">
            <a:spLocks/>
          </p:cNvSpPr>
          <p:nvPr/>
        </p:nvSpPr>
        <p:spPr>
          <a:xfrm>
            <a:off x="323528" y="2852937"/>
            <a:ext cx="4320480" cy="2736304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fr-FR" sz="2800" dirty="0" smtClean="0"/>
              <a:t>À l’origine, de part et d’autre de ce tableau, se trouvaient</a:t>
            </a:r>
          </a:p>
          <a:p>
            <a:r>
              <a:rPr lang="fr-FR" sz="2800" i="1" dirty="0" smtClean="0"/>
              <a:t>Le sacrifice d’Isaac </a:t>
            </a:r>
            <a:r>
              <a:rPr lang="fr-FR" sz="2800" dirty="0" smtClean="0"/>
              <a:t>au corps rayonnant comme le crucifié.</a:t>
            </a:r>
          </a:p>
          <a:p>
            <a:endParaRPr lang="fr-FR" sz="2800" dirty="0" smtClean="0"/>
          </a:p>
          <a:p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222420020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Bureau 2\MoiseLoiChagal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5026435" cy="5123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re 1"/>
          <p:cNvSpPr txBox="1">
            <a:spLocks/>
          </p:cNvSpPr>
          <p:nvPr/>
        </p:nvSpPr>
        <p:spPr>
          <a:xfrm>
            <a:off x="5508104" y="559946"/>
            <a:ext cx="3384376" cy="2004958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fr-FR" sz="2800" dirty="0" smtClean="0"/>
              <a:t>… et Moïse qui reçoit les dix commandements des mains de Dieu.</a:t>
            </a:r>
          </a:p>
          <a:p>
            <a:endParaRPr lang="fr-FR" sz="2800" dirty="0" smtClean="0"/>
          </a:p>
          <a:p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211456364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:\Bureau 2\chagall_creati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019" y="472819"/>
            <a:ext cx="1928627" cy="2880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E:\Bureau 2\photo040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6" t="6548" r="7237" b="4940"/>
          <a:stretch/>
        </p:blipFill>
        <p:spPr bwMode="auto">
          <a:xfrm>
            <a:off x="5659251" y="472819"/>
            <a:ext cx="2945197" cy="2880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E:\Bureau 2\MoiseLoiChagal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691" y="476672"/>
            <a:ext cx="2826182" cy="2880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re 1"/>
          <p:cNvSpPr txBox="1">
            <a:spLocks/>
          </p:cNvSpPr>
          <p:nvPr/>
        </p:nvSpPr>
        <p:spPr>
          <a:xfrm>
            <a:off x="716515" y="3789040"/>
            <a:ext cx="7910171" cy="2736304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marR="9144" algn="l" rtl="0" eaLnBrk="1" latinLnBrk="0" hangingPunct="1">
              <a:spcBef>
                <a:spcPct val="0"/>
              </a:spcBef>
              <a:buNone/>
              <a:defRPr kumimoji="0" sz="4000" b="1" kern="1200" cap="all" spc="0" baseline="0"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Quelle est notre lecture de cet ensemble ?</a:t>
            </a:r>
            <a: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  <a:t/>
            </a:r>
            <a:b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- Adam, Abraham, Moïse, Jésus ?</a:t>
            </a:r>
            <a: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  <a:t/>
            </a:r>
            <a:b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  <a:t>- </a:t>
            </a: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La présence de dieu ?</a:t>
            </a:r>
            <a: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  <a:t/>
            </a:r>
            <a:b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  <a:t>- </a:t>
            </a: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Les détails, les couleurs, les attitudes</a:t>
            </a:r>
            <a: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?</a:t>
            </a:r>
            <a: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  <a:t/>
            </a:r>
            <a:b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- Les verticalités et Les horizontalités décidées par l’artiste ?</a:t>
            </a:r>
            <a: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  <a:t/>
            </a:r>
            <a:b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  <a:t/>
            </a:r>
            <a:br>
              <a:rPr lang="fr-FR" sz="2400" dirty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fr-FR" sz="2400" dirty="0" smtClean="0">
                <a:effectLst/>
              </a:rPr>
              <a:t/>
            </a:r>
            <a:br>
              <a:rPr lang="fr-FR" sz="2400" dirty="0" smtClean="0">
                <a:effectLst/>
              </a:rPr>
            </a:br>
            <a:r>
              <a:rPr lang="fr-FR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</a:rPr>
              <a:t/>
            </a:r>
            <a:br>
              <a:rPr lang="fr-FR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</a:rPr>
            </a:b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09364507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Bureau 2\Creation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4" t="36303" r="2975" b="2668"/>
          <a:stretch/>
        </p:blipFill>
        <p:spPr bwMode="auto">
          <a:xfrm>
            <a:off x="179512" y="260648"/>
            <a:ext cx="5267436" cy="5003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re 1"/>
          <p:cNvSpPr txBox="1">
            <a:spLocks/>
          </p:cNvSpPr>
          <p:nvPr/>
        </p:nvSpPr>
        <p:spPr>
          <a:xfrm>
            <a:off x="5580112" y="612080"/>
            <a:ext cx="3563888" cy="6129288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fr-FR" sz="2800" dirty="0" smtClean="0"/>
              <a:t>Dans le bas du tableau, nous sommes sur terre. La terre des origines. L’ange, délicatement, dépose l’homme sur le sol (l’humus).</a:t>
            </a:r>
          </a:p>
          <a:p>
            <a:r>
              <a:rPr lang="fr-FR" sz="2800" dirty="0"/>
              <a:t>L</a:t>
            </a:r>
            <a:r>
              <a:rPr lang="fr-FR" sz="2800" dirty="0" smtClean="0"/>
              <a:t>a nature occupe toute la place et accueille l’homme comme une créature au milieu des autres créatures.</a:t>
            </a:r>
          </a:p>
          <a:p>
            <a:endParaRPr lang="fr-FR" sz="2800" dirty="0" smtClean="0"/>
          </a:p>
          <a:p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185009886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tro">
  <a:themeElements>
    <a:clrScheme name="Mé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é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é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1236</TotalTime>
  <Words>657</Words>
  <Application>Microsoft Office PowerPoint</Application>
  <PresentationFormat>Affichage à l'écran (4:3)</PresentationFormat>
  <Paragraphs>79</Paragraphs>
  <Slides>23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4" baseType="lpstr">
      <vt:lpstr>Métro</vt:lpstr>
      <vt:lpstr>Présentation PowerPoint</vt:lpstr>
      <vt:lpstr>Lecture du tableau  de Marc Chagall      LA CRÉATION DE L’HOMME Musée national de Nice </vt:lpstr>
      <vt:lpstr>Présentation PowerPoint</vt:lpstr>
      <vt:lpstr>Ce tableau fait partie d’un ensemble consacré à l'illustration des livres de la Genèse, de l'Exode et du Cantique des Cantiques.  Pour l’artiste, c’est le message d’amour de la Bible dans sa totalité dont il s’agit. </vt:lpstr>
      <vt:lpstr>Chagall voulait faire de cette œuvre un idéal d’amour.    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PM</dc:creator>
  <cp:lastModifiedBy>PM</cp:lastModifiedBy>
  <cp:revision>84</cp:revision>
  <dcterms:created xsi:type="dcterms:W3CDTF">2015-07-31T20:01:08Z</dcterms:created>
  <dcterms:modified xsi:type="dcterms:W3CDTF">2015-08-03T10:39:49Z</dcterms:modified>
</cp:coreProperties>
</file>