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8" r:id="rId2"/>
    <p:sldId id="256" r:id="rId3"/>
    <p:sldId id="272" r:id="rId4"/>
    <p:sldId id="258" r:id="rId5"/>
    <p:sldId id="270" r:id="rId6"/>
    <p:sldId id="293" r:id="rId7"/>
    <p:sldId id="265" r:id="rId8"/>
    <p:sldId id="273" r:id="rId9"/>
    <p:sldId id="274" r:id="rId10"/>
    <p:sldId id="275" r:id="rId11"/>
    <p:sldId id="276" r:id="rId12"/>
    <p:sldId id="269" r:id="rId13"/>
    <p:sldId id="262" r:id="rId14"/>
    <p:sldId id="267" r:id="rId15"/>
    <p:sldId id="277" r:id="rId16"/>
    <p:sldId id="278" r:id="rId17"/>
    <p:sldId id="280" r:id="rId18"/>
    <p:sldId id="284" r:id="rId19"/>
    <p:sldId id="296" r:id="rId20"/>
    <p:sldId id="268" r:id="rId21"/>
    <p:sldId id="279" r:id="rId22"/>
    <p:sldId id="285" r:id="rId23"/>
    <p:sldId id="286" r:id="rId24"/>
    <p:sldId id="292" r:id="rId25"/>
    <p:sldId id="294" r:id="rId26"/>
    <p:sldId id="287" r:id="rId27"/>
    <p:sldId id="288" r:id="rId28"/>
    <p:sldId id="289" r:id="rId29"/>
    <p:sldId id="290" r:id="rId30"/>
    <p:sldId id="291" r:id="rId31"/>
    <p:sldId id="297"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612" autoAdjust="0"/>
  </p:normalViewPr>
  <p:slideViewPr>
    <p:cSldViewPr snapToGrid="0">
      <p:cViewPr varScale="1">
        <p:scale>
          <a:sx n="89" d="100"/>
          <a:sy n="89" d="100"/>
        </p:scale>
        <p:origin x="466" y="82"/>
      </p:cViewPr>
      <p:guideLst/>
    </p:cSldViewPr>
  </p:slideViewPr>
  <p:outlineViewPr>
    <p:cViewPr>
      <p:scale>
        <a:sx n="33" d="100"/>
        <a:sy n="33" d="100"/>
      </p:scale>
      <p:origin x="0" y="-653"/>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77E3F-7E9C-46E3-9ED9-32B42CDFB1EC}" type="datetimeFigureOut">
              <a:rPr lang="fr-FR" smtClean="0"/>
              <a:t>25/06/2023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8998F-7346-4F0F-A1F5-A5263B5ACC4C}" type="slidenum">
              <a:rPr lang="fr-FR" smtClean="0"/>
              <a:t>‹N°›</a:t>
            </a:fld>
            <a:endParaRPr lang="fr-FR"/>
          </a:p>
        </p:txBody>
      </p:sp>
    </p:spTree>
    <p:extLst>
      <p:ext uri="{BB962C8B-B14F-4D97-AF65-F5344CB8AC3E}">
        <p14:creationId xmlns:p14="http://schemas.microsoft.com/office/powerpoint/2010/main" val="132195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Parlons maintenant des chrétiens d’Orient, </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1</a:t>
            </a:fld>
            <a:endParaRPr lang="fr-FR"/>
          </a:p>
        </p:txBody>
      </p:sp>
    </p:spTree>
    <p:extLst>
      <p:ext uri="{BB962C8B-B14F-4D97-AF65-F5344CB8AC3E}">
        <p14:creationId xmlns:p14="http://schemas.microsoft.com/office/powerpoint/2010/main" val="234934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Protection française des chrétiens d’Orient : les capitulations</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10</a:t>
            </a:fld>
            <a:endParaRPr lang="fr-FR"/>
          </a:p>
        </p:txBody>
      </p:sp>
    </p:spTree>
    <p:extLst>
      <p:ext uri="{BB962C8B-B14F-4D97-AF65-F5344CB8AC3E}">
        <p14:creationId xmlns:p14="http://schemas.microsoft.com/office/powerpoint/2010/main" val="302320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s</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11</a:t>
            </a:fld>
            <a:endParaRPr lang="fr-FR"/>
          </a:p>
        </p:txBody>
      </p:sp>
    </p:spTree>
    <p:extLst>
      <p:ext uri="{BB962C8B-B14F-4D97-AF65-F5344CB8AC3E}">
        <p14:creationId xmlns:p14="http://schemas.microsoft.com/office/powerpoint/2010/main" val="8884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différences linguistiques et culturelles vont entrainer séparations et divisions : l’église d’Antioche donne naissance à 6 entités différentes</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12</a:t>
            </a:fld>
            <a:endParaRPr lang="fr-FR"/>
          </a:p>
        </p:txBody>
      </p:sp>
    </p:spTree>
    <p:extLst>
      <p:ext uri="{BB962C8B-B14F-4D97-AF65-F5344CB8AC3E}">
        <p14:creationId xmlns:p14="http://schemas.microsoft.com/office/powerpoint/2010/main" val="9596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Cas particulier de la grande Arménie entre mer Caspienne et mer Noire</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13</a:t>
            </a:fld>
            <a:endParaRPr lang="fr-FR"/>
          </a:p>
        </p:txBody>
      </p:sp>
    </p:spTree>
    <p:extLst>
      <p:ext uri="{BB962C8B-B14F-4D97-AF65-F5344CB8AC3E}">
        <p14:creationId xmlns:p14="http://schemas.microsoft.com/office/powerpoint/2010/main" val="161656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différentes églises catholiques orientales</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15</a:t>
            </a:fld>
            <a:endParaRPr lang="fr-FR"/>
          </a:p>
        </p:txBody>
      </p:sp>
    </p:spTree>
    <p:extLst>
      <p:ext uri="{BB962C8B-B14F-4D97-AF65-F5344CB8AC3E}">
        <p14:creationId xmlns:p14="http://schemas.microsoft.com/office/powerpoint/2010/main" val="179764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revoyons toutes ces églises sur le diagramme précédent</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18</a:t>
            </a:fld>
            <a:endParaRPr lang="fr-FR"/>
          </a:p>
        </p:txBody>
      </p:sp>
    </p:spTree>
    <p:extLst>
      <p:ext uri="{BB962C8B-B14F-4D97-AF65-F5344CB8AC3E}">
        <p14:creationId xmlns:p14="http://schemas.microsoft.com/office/powerpoint/2010/main" val="2020161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royaume médiéval d’Arménie ou Petite Arménie</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19</a:t>
            </a:fld>
            <a:endParaRPr lang="fr-FR"/>
          </a:p>
        </p:txBody>
      </p:sp>
    </p:spTree>
    <p:extLst>
      <p:ext uri="{BB962C8B-B14F-4D97-AF65-F5344CB8AC3E}">
        <p14:creationId xmlns:p14="http://schemas.microsoft.com/office/powerpoint/2010/main" val="1210094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différentes églises orthodoxes</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21</a:t>
            </a:fld>
            <a:endParaRPr lang="fr-FR"/>
          </a:p>
        </p:txBody>
      </p:sp>
    </p:spTree>
    <p:extLst>
      <p:ext uri="{BB962C8B-B14F-4D97-AF65-F5344CB8AC3E}">
        <p14:creationId xmlns:p14="http://schemas.microsoft.com/office/powerpoint/2010/main" val="1758592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Différences entre orthodoxes et catholiques</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23</a:t>
            </a:fld>
            <a:endParaRPr lang="fr-FR"/>
          </a:p>
        </p:txBody>
      </p:sp>
    </p:spTree>
    <p:extLst>
      <p:ext uri="{BB962C8B-B14F-4D97-AF65-F5344CB8AC3E}">
        <p14:creationId xmlns:p14="http://schemas.microsoft.com/office/powerpoint/2010/main" val="225165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Protestants et juifs</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24</a:t>
            </a:fld>
            <a:endParaRPr lang="fr-FR"/>
          </a:p>
        </p:txBody>
      </p:sp>
    </p:spTree>
    <p:extLst>
      <p:ext uri="{BB962C8B-B14F-4D97-AF65-F5344CB8AC3E}">
        <p14:creationId xmlns:p14="http://schemas.microsoft.com/office/powerpoint/2010/main" val="131249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Voici la carte du Moyen-Orient. </a:t>
            </a:r>
          </a:p>
          <a:p>
            <a:endParaRPr lang="fr-FR" dirty="0"/>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2</a:t>
            </a:fld>
            <a:endParaRPr lang="fr-FR" dirty="0"/>
          </a:p>
        </p:txBody>
      </p:sp>
    </p:spTree>
    <p:extLst>
      <p:ext uri="{BB962C8B-B14F-4D97-AF65-F5344CB8AC3E}">
        <p14:creationId xmlns:p14="http://schemas.microsoft.com/office/powerpoint/2010/main" val="455962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Œcuménisme de Vatican II</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25</a:t>
            </a:fld>
            <a:endParaRPr lang="fr-FR"/>
          </a:p>
        </p:txBody>
      </p:sp>
    </p:spTree>
    <p:extLst>
      <p:ext uri="{BB962C8B-B14F-4D97-AF65-F5344CB8AC3E}">
        <p14:creationId xmlns:p14="http://schemas.microsoft.com/office/powerpoint/2010/main" val="919546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Points communs aux chrétiens d’orient</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26</a:t>
            </a:fld>
            <a:endParaRPr lang="fr-FR"/>
          </a:p>
        </p:txBody>
      </p:sp>
    </p:spTree>
    <p:extLst>
      <p:ext uri="{BB962C8B-B14F-4D97-AF65-F5344CB8AC3E}">
        <p14:creationId xmlns:p14="http://schemas.microsoft.com/office/powerpoint/2010/main" val="2456240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Leur mission</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27</a:t>
            </a:fld>
            <a:endParaRPr lang="fr-FR"/>
          </a:p>
        </p:txBody>
      </p:sp>
    </p:spTree>
    <p:extLst>
      <p:ext uri="{BB962C8B-B14F-4D97-AF65-F5344CB8AC3E}">
        <p14:creationId xmlns:p14="http://schemas.microsoft.com/office/powerpoint/2010/main" val="33445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églises orientales à Paris</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29</a:t>
            </a:fld>
            <a:endParaRPr lang="fr-FR"/>
          </a:p>
        </p:txBody>
      </p:sp>
    </p:spTree>
    <p:extLst>
      <p:ext uri="{BB962C8B-B14F-4D97-AF65-F5344CB8AC3E}">
        <p14:creationId xmlns:p14="http://schemas.microsoft.com/office/powerpoint/2010/main" val="4235288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L’implantation des catholiques orientaux à Paris et en France</a:t>
            </a:r>
          </a:p>
          <a:p>
            <a:endParaRPr lang="fr-FR" dirty="0"/>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30</a:t>
            </a:fld>
            <a:endParaRPr lang="fr-FR"/>
          </a:p>
        </p:txBody>
      </p:sp>
    </p:spTree>
    <p:extLst>
      <p:ext uri="{BB962C8B-B14F-4D97-AF65-F5344CB8AC3E}">
        <p14:creationId xmlns:p14="http://schemas.microsoft.com/office/powerpoint/2010/main" val="1408839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vous remercie de votre écoute. Si quelqu’un est intéressé, je peux lui envoyer le diaporama par mail.</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31</a:t>
            </a:fld>
            <a:endParaRPr lang="fr-FR"/>
          </a:p>
        </p:txBody>
      </p:sp>
    </p:spTree>
    <p:extLst>
      <p:ext uri="{BB962C8B-B14F-4D97-AF65-F5344CB8AC3E}">
        <p14:creationId xmlns:p14="http://schemas.microsoft.com/office/powerpoint/2010/main" val="248472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y voit Israël, Liban, Syrie, Jordanie, </a:t>
            </a:r>
            <a:r>
              <a:rPr lang="fr-FR" dirty="0" err="1"/>
              <a:t>Iraq,Turquie</a:t>
            </a:r>
            <a:r>
              <a:rPr lang="fr-FR" dirty="0"/>
              <a:t>, Iran, et Arménie. Le Liban dans lequel on retrouve cette diversité religieuse,</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3</a:t>
            </a:fld>
            <a:endParaRPr lang="fr-FR"/>
          </a:p>
        </p:txBody>
      </p:sp>
    </p:spTree>
    <p:extLst>
      <p:ext uri="{BB962C8B-B14F-4D97-AF65-F5344CB8AC3E}">
        <p14:creationId xmlns:p14="http://schemas.microsoft.com/office/powerpoint/2010/main" val="291105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Liban est bordé par la Méditerranée à l’ouest, et par la Syrie au nord et à l’Est et au Sud par Israël</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4</a:t>
            </a:fld>
            <a:endParaRPr lang="fr-FR"/>
          </a:p>
        </p:txBody>
      </p:sp>
    </p:spTree>
    <p:extLst>
      <p:ext uri="{BB962C8B-B14F-4D97-AF65-F5344CB8AC3E}">
        <p14:creationId xmlns:p14="http://schemas.microsoft.com/office/powerpoint/2010/main" val="397999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5</a:t>
            </a:fld>
            <a:endParaRPr lang="fr-FR"/>
          </a:p>
        </p:txBody>
      </p:sp>
    </p:spTree>
    <p:extLst>
      <p:ext uri="{BB962C8B-B14F-4D97-AF65-F5344CB8AC3E}">
        <p14:creationId xmlns:p14="http://schemas.microsoft.com/office/powerpoint/2010/main" val="228681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en est-on arrivé à tant de communautés différentes : divergences dogmatiques, linguistiques, culturelles et appartenance à des empires </a:t>
            </a:r>
            <a:r>
              <a:rPr lang="fr-FR" dirty="0" err="1"/>
              <a:t>distinc</a:t>
            </a:r>
            <a:endParaRPr lang="fr-FR" dirty="0"/>
          </a:p>
          <a:p>
            <a:r>
              <a:rPr lang="fr-FR" dirty="0" err="1"/>
              <a:t>ts</a:t>
            </a:r>
            <a:endParaRPr lang="fr-FR" dirty="0"/>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6</a:t>
            </a:fld>
            <a:endParaRPr lang="fr-FR"/>
          </a:p>
        </p:txBody>
      </p:sp>
    </p:spTree>
    <p:extLst>
      <p:ext uri="{BB962C8B-B14F-4D97-AF65-F5344CB8AC3E}">
        <p14:creationId xmlns:p14="http://schemas.microsoft.com/office/powerpoint/2010/main" val="392809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Empire romain à l’ouest et empire byzantin à l’est qui inclut le sud de la botte italienne : Le pape voulant l’unifier sous le rite latin se heurte au patriarche de Constantinople, ce qui provoque le schisme.</a:t>
            </a:r>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7</a:t>
            </a:fld>
            <a:endParaRPr lang="fr-FR"/>
          </a:p>
        </p:txBody>
      </p:sp>
    </p:spTree>
    <p:extLst>
      <p:ext uri="{BB962C8B-B14F-4D97-AF65-F5344CB8AC3E}">
        <p14:creationId xmlns:p14="http://schemas.microsoft.com/office/powerpoint/2010/main" val="348878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8</a:t>
            </a:fld>
            <a:endParaRPr lang="fr-FR"/>
          </a:p>
        </p:txBody>
      </p:sp>
    </p:spTree>
    <p:extLst>
      <p:ext uri="{BB962C8B-B14F-4D97-AF65-F5344CB8AC3E}">
        <p14:creationId xmlns:p14="http://schemas.microsoft.com/office/powerpoint/2010/main" val="375875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Mais timides tentatives de rapprochement au 15</a:t>
            </a:r>
            <a:r>
              <a:rPr lang="fr-FR" baseline="30000" dirty="0"/>
              <a:t>ème</a:t>
            </a:r>
            <a:r>
              <a:rPr lang="fr-FR" dirty="0"/>
              <a:t> siècle</a:t>
            </a:r>
          </a:p>
          <a:p>
            <a:endParaRPr lang="fr-FR" dirty="0"/>
          </a:p>
        </p:txBody>
      </p:sp>
      <p:sp>
        <p:nvSpPr>
          <p:cNvPr id="4" name="Espace réservé du numéro de diapositive 3"/>
          <p:cNvSpPr>
            <a:spLocks noGrp="1"/>
          </p:cNvSpPr>
          <p:nvPr>
            <p:ph type="sldNum" sz="quarter" idx="5"/>
          </p:nvPr>
        </p:nvSpPr>
        <p:spPr/>
        <p:txBody>
          <a:bodyPr/>
          <a:lstStyle/>
          <a:p>
            <a:fld id="{F618998F-7346-4F0F-A1F5-A5263B5ACC4C}" type="slidenum">
              <a:rPr lang="fr-FR" smtClean="0"/>
              <a:t>9</a:t>
            </a:fld>
            <a:endParaRPr lang="fr-FR"/>
          </a:p>
        </p:txBody>
      </p:sp>
    </p:spTree>
    <p:extLst>
      <p:ext uri="{BB962C8B-B14F-4D97-AF65-F5344CB8AC3E}">
        <p14:creationId xmlns:p14="http://schemas.microsoft.com/office/powerpoint/2010/main" val="392174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A6DE3-C816-BE98-E3EC-6D189C7EBB3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229BD36-558F-613D-6F8D-2263B04FF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B9E2603-ACCA-02BD-A72B-7EA1AD0EBD62}"/>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A5FCBD14-3A8F-02CB-0B93-D885565D45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A22C26-6F9E-C511-4D66-E1DCE75C5383}"/>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145037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D86DB-BCF0-8702-3C9E-F2D1963455C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0B99A69-C889-E6B5-4F43-79BF0E9F7EA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17092B-54A3-A19A-5B4C-A5AE51D862EB}"/>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42939D27-A717-9B85-2C84-A572689C05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85C55B-9E1B-9CD6-EF41-72059B22879B}"/>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264156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8C1376A-0825-9704-758C-FD0C06769A2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9CA43ED-5F13-767B-F4C4-7CDA46DDEBE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38D17F-9E0D-B886-A35E-8E3E73AD8D14}"/>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8A79DB99-BFA0-6A20-E333-5751461F67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537D75-1CFC-F13C-33D2-EEB96E1213F1}"/>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84025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8DEF2-1923-F563-13DF-CFCF19C3FB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CD3BC7-5BB3-1338-1EA5-89602901B1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9273C5-52D0-358D-87D1-05125AD0E8FE}"/>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62C1E916-2306-D314-8F4D-19F76BB6B6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2052D9-1807-4C83-66A1-FAA5CE9DDA88}"/>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336885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EF277E-A375-B537-7BDC-DE1B35C6960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D0A2444-A729-6C02-B1B9-1A24708CE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8E4DAE6-56D1-78A8-B36D-E100BBCF5A1B}"/>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23C73158-1D41-D806-0B05-57DAFB6C46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4272BE-04F6-7EFA-81B0-E3AB082340D9}"/>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137276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4B660-CF1C-08AB-C410-745169DA8C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EEB344B-A250-4662-9AF2-4866DF707DD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8F8DA95-8B2C-20CC-E1BF-D561F2C1964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524AE8B-2CEF-5701-7A0B-958E5FB108A4}"/>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6" name="Espace réservé du pied de page 5">
            <a:extLst>
              <a:ext uri="{FF2B5EF4-FFF2-40B4-BE49-F238E27FC236}">
                <a16:creationId xmlns:a16="http://schemas.microsoft.com/office/drawing/2014/main" id="{CBEF6A2A-21EB-3D64-B605-74AAFCFA93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D222928-7E52-1926-7918-8AA4EF9C674C}"/>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391774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22907A-0B3A-D024-2F45-4AE22CBB15C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547A279-73F7-43B0-4F31-0683EC4A34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825A9EB-1095-8F65-7AB7-F4FA731E915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43EA1DA-11DD-1B8A-A9DE-478503DE3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B16616E-B8AF-B022-A0BB-7911C2A9AEF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4A8B033-DDFA-9C12-A0C9-E27BE9E97EDC}"/>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8" name="Espace réservé du pied de page 7">
            <a:extLst>
              <a:ext uri="{FF2B5EF4-FFF2-40B4-BE49-F238E27FC236}">
                <a16:creationId xmlns:a16="http://schemas.microsoft.com/office/drawing/2014/main" id="{8E1E5718-19D7-7511-C582-2B15B0E7CE5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7C24F26-77C7-EBAA-B839-8CD14D732F17}"/>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399927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37289-C0F4-2684-C853-AF6162715CE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E725CF3-B503-ED65-ABD3-365A09F53620}"/>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4" name="Espace réservé du pied de page 3">
            <a:extLst>
              <a:ext uri="{FF2B5EF4-FFF2-40B4-BE49-F238E27FC236}">
                <a16:creationId xmlns:a16="http://schemas.microsoft.com/office/drawing/2014/main" id="{049A2021-C078-E998-C977-5131145A37A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FB0AA70-22BE-733E-D691-DED94D625F4F}"/>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413840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4446A4B-D426-3CAC-B89D-EDC67993275D}"/>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3" name="Espace réservé du pied de page 2">
            <a:extLst>
              <a:ext uri="{FF2B5EF4-FFF2-40B4-BE49-F238E27FC236}">
                <a16:creationId xmlns:a16="http://schemas.microsoft.com/office/drawing/2014/main" id="{2A43B524-67D6-05DC-9DB6-CB292FD6CCB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B3E356E-B61E-1980-83D8-6DF825127CFD}"/>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279872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B3CFCC-9667-E77F-661C-3BF54C7EB5B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46983C9-C0E6-818F-8447-5E28D6306E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156B478-0C9D-9072-BFD7-5C12F02DA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589F039-E7E8-354A-672A-B534A26C4BE0}"/>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6" name="Espace réservé du pied de page 5">
            <a:extLst>
              <a:ext uri="{FF2B5EF4-FFF2-40B4-BE49-F238E27FC236}">
                <a16:creationId xmlns:a16="http://schemas.microsoft.com/office/drawing/2014/main" id="{277A4626-B366-0294-0EAF-B1CD694255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F874DC1-267A-A938-F84B-0A43D6C58228}"/>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277325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068BE-9770-FBA9-8C41-917288221E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F6D2FF4-FB17-8B78-62EE-F938CC013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58E6422-14AD-3648-BBAA-2679D842D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E636A9-6D01-3164-A949-A1772BAAF12C}"/>
              </a:ext>
            </a:extLst>
          </p:cNvPr>
          <p:cNvSpPr>
            <a:spLocks noGrp="1"/>
          </p:cNvSpPr>
          <p:nvPr>
            <p:ph type="dt" sz="half" idx="10"/>
          </p:nvPr>
        </p:nvSpPr>
        <p:spPr/>
        <p:txBody>
          <a:bodyPr/>
          <a:lstStyle/>
          <a:p>
            <a:fld id="{AC1AA813-52D0-446F-AE64-A55CBDFD728A}" type="datetimeFigureOut">
              <a:rPr lang="fr-FR" smtClean="0"/>
              <a:t>25/06/2023</a:t>
            </a:fld>
            <a:endParaRPr lang="fr-FR"/>
          </a:p>
        </p:txBody>
      </p:sp>
      <p:sp>
        <p:nvSpPr>
          <p:cNvPr id="6" name="Espace réservé du pied de page 5">
            <a:extLst>
              <a:ext uri="{FF2B5EF4-FFF2-40B4-BE49-F238E27FC236}">
                <a16:creationId xmlns:a16="http://schemas.microsoft.com/office/drawing/2014/main" id="{438DB4EF-4F4B-BE3C-7422-3B09A686DB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9635CF-8428-1D18-1A70-308270CB4494}"/>
              </a:ext>
            </a:extLst>
          </p:cNvPr>
          <p:cNvSpPr>
            <a:spLocks noGrp="1"/>
          </p:cNvSpPr>
          <p:nvPr>
            <p:ph type="sldNum" sz="quarter" idx="12"/>
          </p:nvPr>
        </p:nvSpPr>
        <p:spPr/>
        <p:txBody>
          <a:bodyPr/>
          <a:lstStyle/>
          <a:p>
            <a:fld id="{A32C4F38-A713-4673-BFC9-09147BBA88C1}" type="slidenum">
              <a:rPr lang="fr-FR" smtClean="0"/>
              <a:t>‹N°›</a:t>
            </a:fld>
            <a:endParaRPr lang="fr-FR"/>
          </a:p>
        </p:txBody>
      </p:sp>
    </p:spTree>
    <p:extLst>
      <p:ext uri="{BB962C8B-B14F-4D97-AF65-F5344CB8AC3E}">
        <p14:creationId xmlns:p14="http://schemas.microsoft.com/office/powerpoint/2010/main" val="20486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9A947B3-BA13-5D32-23D7-1DF875D69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BE94D5F-3386-7994-2E41-4DAB03BB44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B90210-B656-DF54-FDD7-5E1A02B70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AA813-52D0-446F-AE64-A55CBDFD728A}" type="datetimeFigureOut">
              <a:rPr lang="fr-FR" smtClean="0"/>
              <a:t>25/06/2023</a:t>
            </a:fld>
            <a:endParaRPr lang="fr-FR"/>
          </a:p>
        </p:txBody>
      </p:sp>
      <p:sp>
        <p:nvSpPr>
          <p:cNvPr id="5" name="Espace réservé du pied de page 4">
            <a:extLst>
              <a:ext uri="{FF2B5EF4-FFF2-40B4-BE49-F238E27FC236}">
                <a16:creationId xmlns:a16="http://schemas.microsoft.com/office/drawing/2014/main" id="{0ED2FE92-8558-196B-814A-F4E0DF787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C139F54-DD19-D1FA-49D1-AE1E58F82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C4F38-A713-4673-BFC9-09147BBA88C1}" type="slidenum">
              <a:rPr lang="fr-FR" smtClean="0"/>
              <a:t>‹N°›</a:t>
            </a:fld>
            <a:endParaRPr lang="fr-FR"/>
          </a:p>
        </p:txBody>
      </p:sp>
    </p:spTree>
    <p:extLst>
      <p:ext uri="{BB962C8B-B14F-4D97-AF65-F5344CB8AC3E}">
        <p14:creationId xmlns:p14="http://schemas.microsoft.com/office/powerpoint/2010/main" val="4017628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47F2EF-FDD5-D9ED-F873-8DFC435D4EC5}"/>
              </a:ext>
            </a:extLst>
          </p:cNvPr>
          <p:cNvSpPr>
            <a:spLocks noGrp="1"/>
          </p:cNvSpPr>
          <p:nvPr>
            <p:ph type="title"/>
          </p:nvPr>
        </p:nvSpPr>
        <p:spPr>
          <a:xfrm>
            <a:off x="838200" y="365125"/>
            <a:ext cx="10515600" cy="842573"/>
          </a:xfrm>
        </p:spPr>
        <p:txBody>
          <a:bodyPr>
            <a:normAutofit/>
          </a:bodyPr>
          <a:lstStyle/>
          <a:p>
            <a:pPr algn="ctr"/>
            <a:r>
              <a:rPr lang="fr-FR" sz="2800" b="1" u="sng" dirty="0">
                <a:latin typeface="+mn-lt"/>
              </a:rPr>
              <a:t>LE SAINT SÉPULCRE</a:t>
            </a:r>
          </a:p>
        </p:txBody>
      </p:sp>
      <p:sp>
        <p:nvSpPr>
          <p:cNvPr id="3" name="Espace réservé du contenu 2">
            <a:extLst>
              <a:ext uri="{FF2B5EF4-FFF2-40B4-BE49-F238E27FC236}">
                <a16:creationId xmlns:a16="http://schemas.microsoft.com/office/drawing/2014/main" id="{B0BFB52C-7589-7928-1735-CE094C46B2F1}"/>
              </a:ext>
            </a:extLst>
          </p:cNvPr>
          <p:cNvSpPr>
            <a:spLocks noGrp="1"/>
          </p:cNvSpPr>
          <p:nvPr>
            <p:ph idx="1"/>
          </p:nvPr>
        </p:nvSpPr>
        <p:spPr/>
        <p:txBody>
          <a:bodyPr/>
          <a:lstStyle/>
          <a:p>
            <a:r>
              <a:rPr lang="fr-FR" dirty="0"/>
              <a:t>Les premiers gardiens sont les franciscains pour l’Église Romaine, l’Église orthodoxe grecque et l’Église apostolique arménienne.</a:t>
            </a:r>
          </a:p>
          <a:p>
            <a:r>
              <a:rPr lang="fr-FR" dirty="0"/>
              <a:t>Les Coptes orthodoxes, les Éthiopiens orthodoxes et les syriaques orthodoxes obtiennent au 19</a:t>
            </a:r>
            <a:r>
              <a:rPr lang="fr-FR" baseline="30000" dirty="0"/>
              <a:t>ème</a:t>
            </a:r>
            <a:r>
              <a:rPr lang="fr-FR" dirty="0"/>
              <a:t> siècle des responsabilités moins importantes.</a:t>
            </a:r>
          </a:p>
          <a:p>
            <a:r>
              <a:rPr lang="fr-FR" dirty="0"/>
              <a:t>La garde de la porte est confiée dès l’an 637 à la famille musulmane </a:t>
            </a:r>
            <a:r>
              <a:rPr lang="fr-FR" dirty="0" err="1"/>
              <a:t>Nusseibeh</a:t>
            </a:r>
            <a:r>
              <a:rPr lang="fr-FR" dirty="0"/>
              <a:t>. La clef est confiée au 13</a:t>
            </a:r>
            <a:r>
              <a:rPr lang="fr-FR" baseline="30000" dirty="0"/>
              <a:t>ème</a:t>
            </a:r>
            <a:r>
              <a:rPr lang="fr-FR" dirty="0"/>
              <a:t> siècle à une autre famille musulmane, les </a:t>
            </a:r>
            <a:r>
              <a:rPr lang="fr-FR" dirty="0" err="1"/>
              <a:t>Joudeh</a:t>
            </a:r>
            <a:r>
              <a:rPr lang="fr-FR" dirty="0"/>
              <a:t> qui la donnent 2 fois par jour aux </a:t>
            </a:r>
            <a:r>
              <a:rPr lang="fr-FR" dirty="0" err="1"/>
              <a:t>Nusseibeh</a:t>
            </a:r>
            <a:r>
              <a:rPr lang="fr-FR" dirty="0"/>
              <a:t> pour l’ouverture et la fermeture.</a:t>
            </a:r>
          </a:p>
        </p:txBody>
      </p:sp>
    </p:spTree>
    <p:extLst>
      <p:ext uri="{BB962C8B-B14F-4D97-AF65-F5344CB8AC3E}">
        <p14:creationId xmlns:p14="http://schemas.microsoft.com/office/powerpoint/2010/main" val="5710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6F3FA-C101-0F64-1040-9AEA58508873}"/>
              </a:ext>
            </a:extLst>
          </p:cNvPr>
          <p:cNvSpPr>
            <a:spLocks noGrp="1"/>
          </p:cNvSpPr>
          <p:nvPr>
            <p:ph type="title"/>
          </p:nvPr>
        </p:nvSpPr>
        <p:spPr/>
        <p:txBody>
          <a:bodyPr>
            <a:normAutofit/>
          </a:bodyPr>
          <a:lstStyle/>
          <a:p>
            <a:pPr algn="ctr"/>
            <a:r>
              <a:rPr lang="fr-FR" sz="2800" b="1" u="sng" dirty="0">
                <a:latin typeface="+mn-lt"/>
              </a:rPr>
              <a:t>Le concile de Florence – 1439 </a:t>
            </a:r>
          </a:p>
        </p:txBody>
      </p:sp>
      <p:sp>
        <p:nvSpPr>
          <p:cNvPr id="3" name="Espace réservé du contenu 2">
            <a:extLst>
              <a:ext uri="{FF2B5EF4-FFF2-40B4-BE49-F238E27FC236}">
                <a16:creationId xmlns:a16="http://schemas.microsoft.com/office/drawing/2014/main" id="{E15AA83F-9691-CE1F-2993-2F8C58CE906F}"/>
              </a:ext>
            </a:extLst>
          </p:cNvPr>
          <p:cNvSpPr>
            <a:spLocks noGrp="1"/>
          </p:cNvSpPr>
          <p:nvPr>
            <p:ph idx="1"/>
          </p:nvPr>
        </p:nvSpPr>
        <p:spPr>
          <a:xfrm>
            <a:off x="838200" y="2355011"/>
            <a:ext cx="10515600" cy="2889849"/>
          </a:xfrm>
        </p:spPr>
        <p:txBody>
          <a:bodyPr/>
          <a:lstStyle/>
          <a:p>
            <a:pPr marL="0" indent="0">
              <a:buNone/>
            </a:pPr>
            <a:r>
              <a:rPr lang="fr-FR" dirty="0"/>
              <a:t>Le pape Eugène IV signe un concordat avec les arméniens en 1439 et une partie des syriaques orthodoxes en 1443. Il reçoit des nestoriens et des maronites en 1445.</a:t>
            </a:r>
          </a:p>
          <a:p>
            <a:pPr marL="0" indent="0">
              <a:buNone/>
            </a:pPr>
            <a:endParaRPr lang="fr-FR" dirty="0"/>
          </a:p>
          <a:p>
            <a:pPr marL="0" indent="0">
              <a:buNone/>
            </a:pPr>
            <a:r>
              <a:rPr lang="fr-FR" dirty="0">
                <a:highlight>
                  <a:srgbClr val="FFFF00"/>
                </a:highlight>
              </a:rPr>
              <a:t>La liberté religieuse leur est accordée en échange de la reconnaissance de l’autorité du pape et des dogmes catholiques.</a:t>
            </a:r>
          </a:p>
        </p:txBody>
      </p:sp>
    </p:spTree>
    <p:extLst>
      <p:ext uri="{BB962C8B-B14F-4D97-AF65-F5344CB8AC3E}">
        <p14:creationId xmlns:p14="http://schemas.microsoft.com/office/powerpoint/2010/main" val="406572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9E416C-6B08-06D8-1802-7D680BDD57AC}"/>
              </a:ext>
            </a:extLst>
          </p:cNvPr>
          <p:cNvSpPr>
            <a:spLocks noGrp="1"/>
          </p:cNvSpPr>
          <p:nvPr>
            <p:ph type="title"/>
          </p:nvPr>
        </p:nvSpPr>
        <p:spPr/>
        <p:txBody>
          <a:bodyPr>
            <a:normAutofit/>
          </a:bodyPr>
          <a:lstStyle/>
          <a:p>
            <a:pPr algn="ctr"/>
            <a:r>
              <a:rPr lang="fr-FR" sz="2800" b="1" u="sng" dirty="0">
                <a:latin typeface="+mn-lt"/>
              </a:rPr>
              <a:t>Les capitulations – François 1</a:t>
            </a:r>
            <a:r>
              <a:rPr lang="fr-FR" sz="2800" b="1" u="sng" baseline="30000" dirty="0">
                <a:latin typeface="+mn-lt"/>
              </a:rPr>
              <a:t>er</a:t>
            </a:r>
            <a:r>
              <a:rPr lang="fr-FR" sz="2800" b="1" u="sng" dirty="0">
                <a:latin typeface="+mn-lt"/>
              </a:rPr>
              <a:t> protecteur officiel des chrétiens d’Orient</a:t>
            </a:r>
          </a:p>
        </p:txBody>
      </p:sp>
      <p:sp>
        <p:nvSpPr>
          <p:cNvPr id="3" name="Espace réservé du contenu 2">
            <a:extLst>
              <a:ext uri="{FF2B5EF4-FFF2-40B4-BE49-F238E27FC236}">
                <a16:creationId xmlns:a16="http://schemas.microsoft.com/office/drawing/2014/main" id="{D16F8B81-D579-7C9F-EE91-BEDB4E13BB00}"/>
              </a:ext>
            </a:extLst>
          </p:cNvPr>
          <p:cNvSpPr>
            <a:spLocks noGrp="1"/>
          </p:cNvSpPr>
          <p:nvPr>
            <p:ph idx="1"/>
          </p:nvPr>
        </p:nvSpPr>
        <p:spPr/>
        <p:txBody>
          <a:bodyPr/>
          <a:lstStyle/>
          <a:p>
            <a:r>
              <a:rPr lang="fr-FR" dirty="0"/>
              <a:t>Ces capitulations sont des traités entre l’empire ottoman et les rois de France depuis François 1er ouvrant </a:t>
            </a:r>
            <a:r>
              <a:rPr lang="fr-FR" dirty="0">
                <a:highlight>
                  <a:srgbClr val="FFFF00"/>
                </a:highlight>
              </a:rPr>
              <a:t>des droits et privilèges aux chrétiens en région ottomane.</a:t>
            </a:r>
          </a:p>
          <a:p>
            <a:r>
              <a:rPr lang="fr-FR" dirty="0"/>
              <a:t>L’entité juridico-politique ‘’Émirat du Mont-Liban’’ se crée au 16</a:t>
            </a:r>
            <a:r>
              <a:rPr lang="fr-FR" baseline="30000" dirty="0"/>
              <a:t>ème</a:t>
            </a:r>
            <a:r>
              <a:rPr lang="fr-FR" dirty="0"/>
              <a:t> s.</a:t>
            </a:r>
          </a:p>
          <a:p>
            <a:r>
              <a:rPr lang="fr-FR" dirty="0">
                <a:highlight>
                  <a:srgbClr val="FFFF00"/>
                </a:highlight>
              </a:rPr>
              <a:t>Jésuites, capucins, lazaristes, la Sainte Famille, les frères des écoles chrétiennes, les maristes, les Filles de charité ouvrent des écoles dès 1626 pour les premiers</a:t>
            </a:r>
            <a:r>
              <a:rPr lang="fr-FR" dirty="0"/>
              <a:t>.</a:t>
            </a:r>
          </a:p>
          <a:p>
            <a:r>
              <a:rPr lang="fr-FR" dirty="0"/>
              <a:t>De 1845 à 1860, massacre des chrétiens au Liban et Damas par les druzes. Création en 1861 de la province </a:t>
            </a:r>
            <a:r>
              <a:rPr lang="fr-FR" u="sng" dirty="0">
                <a:highlight>
                  <a:srgbClr val="FFFF00"/>
                </a:highlight>
              </a:rPr>
              <a:t>autonome</a:t>
            </a:r>
            <a:r>
              <a:rPr lang="fr-FR" dirty="0"/>
              <a:t> du Mont-Liban sous la pression de l’Europe.</a:t>
            </a:r>
          </a:p>
        </p:txBody>
      </p:sp>
    </p:spTree>
    <p:extLst>
      <p:ext uri="{BB962C8B-B14F-4D97-AF65-F5344CB8AC3E}">
        <p14:creationId xmlns:p14="http://schemas.microsoft.com/office/powerpoint/2010/main" val="125187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09755AA-0214-45D7-CF8E-1EAB815A494A}"/>
              </a:ext>
            </a:extLst>
          </p:cNvPr>
          <p:cNvSpPr txBox="1"/>
          <p:nvPr/>
        </p:nvSpPr>
        <p:spPr>
          <a:xfrm>
            <a:off x="3047688" y="1166843"/>
            <a:ext cx="6095374" cy="3416320"/>
          </a:xfrm>
          <a:prstGeom prst="rect">
            <a:avLst/>
          </a:prstGeom>
          <a:noFill/>
        </p:spPr>
        <p:txBody>
          <a:bodyPr wrap="square">
            <a:spAutoFit/>
          </a:bodyPr>
          <a:lstStyle/>
          <a:p>
            <a:pPr marL="685800" indent="-2286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ZoneTexte 5">
            <a:extLst>
              <a:ext uri="{FF2B5EF4-FFF2-40B4-BE49-F238E27FC236}">
                <a16:creationId xmlns:a16="http://schemas.microsoft.com/office/drawing/2014/main" id="{07A096BF-8075-7D16-EC64-F685DD456FAB}"/>
              </a:ext>
            </a:extLst>
          </p:cNvPr>
          <p:cNvSpPr txBox="1"/>
          <p:nvPr/>
        </p:nvSpPr>
        <p:spPr>
          <a:xfrm>
            <a:off x="881609" y="589722"/>
            <a:ext cx="10108444" cy="5755422"/>
          </a:xfrm>
          <a:prstGeom prst="rect">
            <a:avLst/>
          </a:prstGeom>
          <a:noFill/>
        </p:spPr>
        <p:txBody>
          <a:bodyPr wrap="square">
            <a:spAutoFit/>
          </a:bodyPr>
          <a:lstStyle/>
          <a:p>
            <a:pPr marL="685800" indent="-228600"/>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685800"/>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a:endParaRPr lang="fr-FR" kern="100" dirty="0">
              <a:latin typeface="Calibri" panose="020F0502020204030204" pitchFamily="34" charset="0"/>
              <a:ea typeface="Calibri" panose="020F0502020204030204" pitchFamily="34" charset="0"/>
              <a:cs typeface="Times New Roman" panose="02020603050405020304" pitchFamily="18" charset="0"/>
            </a:endParaRPr>
          </a:p>
          <a:p>
            <a:pPr marL="685800"/>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685800" algn="ct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lvl="0" algn="ctr"/>
            <a:r>
              <a:rPr lang="fr-FR"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LES CHRÉTIENS ORIENTAUX AU PROCHE ET MOYEN-ORIENT :</a:t>
            </a:r>
          </a:p>
          <a:p>
            <a:pPr marL="685800" algn="ct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685800" algn="ct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lvl="0" indent="-514350" algn="just">
              <a:buFont typeface="+mj-lt"/>
              <a:buAutoNum type="arabicPeriod"/>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CATHOLIQUES ET ORTHODOXES ISSUS DE L’</a:t>
            </a:r>
            <a:r>
              <a:rPr lang="fr-FR" sz="2800" kern="100" dirty="0">
                <a:latin typeface="Calibri" panose="020F0502020204030204" pitchFamily="34" charset="0"/>
                <a:ea typeface="Calibri" panose="020F0502020204030204" pitchFamily="34" charset="0"/>
                <a:cs typeface="Times New Roman" panose="02020603050405020304" pitchFamily="18" charset="0"/>
              </a:rPr>
              <a:t>ÉGLISE D’ANTIOCHE</a:t>
            </a:r>
          </a:p>
          <a:p>
            <a:pPr lvl="0" algn="just"/>
            <a:endParaRPr lang="fr-FR" sz="2800" kern="100" dirty="0">
              <a:latin typeface="Calibri" panose="020F0502020204030204" pitchFamily="34" charset="0"/>
              <a:ea typeface="Calibri" panose="020F0502020204030204" pitchFamily="34" charset="0"/>
              <a:cs typeface="Times New Roman" panose="02020603050405020304" pitchFamily="18" charset="0"/>
            </a:endParaRPr>
          </a:p>
          <a:p>
            <a:pPr lvl="0" algn="just"/>
            <a:endParaRPr lang="fr-FR" sz="1400" kern="100" dirty="0">
              <a:latin typeface="Calibri" panose="020F0502020204030204" pitchFamily="34" charset="0"/>
              <a:ea typeface="Calibri" panose="020F0502020204030204" pitchFamily="34" charset="0"/>
              <a:cs typeface="Times New Roman" panose="02020603050405020304" pitchFamily="18" charset="0"/>
            </a:endParaRPr>
          </a:p>
          <a:p>
            <a:pPr lvl="0" algn="just"/>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2.  LES ARMÉNIENS</a:t>
            </a:r>
          </a:p>
          <a:p>
            <a:pPr lvl="0" algn="ct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55208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1C5C8-0942-915E-8A89-96B4913F2F44}"/>
              </a:ext>
            </a:extLst>
          </p:cNvPr>
          <p:cNvSpPr>
            <a:spLocks noGrp="1"/>
          </p:cNvSpPr>
          <p:nvPr>
            <p:ph type="title"/>
          </p:nvPr>
        </p:nvSpPr>
        <p:spPr>
          <a:xfrm>
            <a:off x="838200" y="365126"/>
            <a:ext cx="10515600" cy="665022"/>
          </a:xfrm>
        </p:spPr>
        <p:txBody>
          <a:bodyPr>
            <a:normAutofit/>
          </a:bodyPr>
          <a:lstStyle/>
          <a:p>
            <a:pPr algn="ctr"/>
            <a:r>
              <a:rPr lang="fr-FR" sz="2800" b="1" dirty="0">
                <a:latin typeface="+mn-lt"/>
              </a:rPr>
              <a:t>Division et subdivisions de L’Église d’Antioche</a:t>
            </a:r>
          </a:p>
        </p:txBody>
      </p:sp>
      <p:sp>
        <p:nvSpPr>
          <p:cNvPr id="60" name="Rectangle 21">
            <a:extLst>
              <a:ext uri="{FF2B5EF4-FFF2-40B4-BE49-F238E27FC236}">
                <a16:creationId xmlns:a16="http://schemas.microsoft.com/office/drawing/2014/main" id="{D0EC417E-8211-27E9-B4E5-9D6A74C77C96}"/>
              </a:ext>
            </a:extLst>
          </p:cNvPr>
          <p:cNvSpPr>
            <a:spLocks noChangeArrowheads="1"/>
          </p:cNvSpPr>
          <p:nvPr/>
        </p:nvSpPr>
        <p:spPr bwMode="auto">
          <a:xfrm>
            <a:off x="2435860" y="1614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9" name="Rectangle 49">
            <a:extLst>
              <a:ext uri="{FF2B5EF4-FFF2-40B4-BE49-F238E27FC236}">
                <a16:creationId xmlns:a16="http://schemas.microsoft.com/office/drawing/2014/main" id="{24A004FC-6C05-E76F-8F6D-8D712F9E01C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9" name="Rectangle 57">
            <a:extLst>
              <a:ext uri="{FF2B5EF4-FFF2-40B4-BE49-F238E27FC236}">
                <a16:creationId xmlns:a16="http://schemas.microsoft.com/office/drawing/2014/main" id="{D244711F-321C-162A-18BB-546FAE8DD7F7}"/>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178" name="Groupe 177">
            <a:extLst>
              <a:ext uri="{FF2B5EF4-FFF2-40B4-BE49-F238E27FC236}">
                <a16:creationId xmlns:a16="http://schemas.microsoft.com/office/drawing/2014/main" id="{64476F0F-3242-2AAA-BDDD-9DC6D98B87FA}"/>
              </a:ext>
            </a:extLst>
          </p:cNvPr>
          <p:cNvGrpSpPr/>
          <p:nvPr/>
        </p:nvGrpSpPr>
        <p:grpSpPr>
          <a:xfrm>
            <a:off x="934915" y="1122221"/>
            <a:ext cx="9400711" cy="5480801"/>
            <a:chOff x="0" y="0"/>
            <a:chExt cx="5818410" cy="4328117"/>
          </a:xfrm>
        </p:grpSpPr>
        <p:sp>
          <p:nvSpPr>
            <p:cNvPr id="179" name="Zone de texte 14">
              <a:extLst>
                <a:ext uri="{FF2B5EF4-FFF2-40B4-BE49-F238E27FC236}">
                  <a16:creationId xmlns:a16="http://schemas.microsoft.com/office/drawing/2014/main" id="{59ACEAC6-FB17-B2AA-7BBC-58B765C29BC7}"/>
                </a:ext>
              </a:extLst>
            </p:cNvPr>
            <p:cNvSpPr txBox="1"/>
            <p:nvPr/>
          </p:nvSpPr>
          <p:spPr>
            <a:xfrm>
              <a:off x="2122310" y="3855086"/>
              <a:ext cx="3696100" cy="473031"/>
            </a:xfrm>
            <a:prstGeom prst="rect">
              <a:avLst/>
            </a:prstGeom>
            <a:solidFill>
              <a:schemeClr val="lt1"/>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Patriarcat</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 de l’Église</a:t>
              </a:r>
              <a:r>
                <a:rPr lang="fr-FR" sz="1100" kern="100" dirty="0">
                  <a:latin typeface="Calibri" panose="020F0502020204030204" pitchFamily="34" charset="0"/>
                  <a:ea typeface="Calibri" panose="020F0502020204030204" pitchFamily="34" charset="0"/>
                  <a:cs typeface="Times New Roman" panose="02020603050405020304" pitchFamily="18" charset="0"/>
                </a:rPr>
                <a:t>  </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Grecque-catholique</a:t>
              </a:r>
              <a:r>
                <a:rPr lang="fr-FR" sz="1100" kern="100" dirty="0">
                  <a:latin typeface="Calibri" panose="020F0502020204030204" pitchFamily="34" charset="0"/>
                  <a:ea typeface="Calibri" panose="020F0502020204030204" pitchFamily="34" charset="0"/>
                  <a:cs typeface="Times New Roman" panose="02020603050405020304" pitchFamily="18" charset="0"/>
                </a:rPr>
                <a:t> </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Melchite (1724)</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0" name="Zone de texte 2">
              <a:extLst>
                <a:ext uri="{FF2B5EF4-FFF2-40B4-BE49-F238E27FC236}">
                  <a16:creationId xmlns:a16="http://schemas.microsoft.com/office/drawing/2014/main" id="{158611FB-76B4-9984-75CD-2CA2D5D0EF44}"/>
                </a:ext>
              </a:extLst>
            </p:cNvPr>
            <p:cNvSpPr txBox="1">
              <a:spLocks noChangeArrowheads="1"/>
            </p:cNvSpPr>
            <p:nvPr/>
          </p:nvSpPr>
          <p:spPr bwMode="auto">
            <a:xfrm>
              <a:off x="2212622" y="0"/>
              <a:ext cx="2472054" cy="3797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r>
                <a:rPr lang="fr-FR" sz="1800" kern="100">
                  <a:effectLst/>
                  <a:latin typeface="Calibri" panose="020F0502020204030204" pitchFamily="34" charset="0"/>
                  <a:ea typeface="Calibri" panose="020F0502020204030204" pitchFamily="34" charset="0"/>
                  <a:cs typeface="Times New Roman" panose="02020603050405020304" pitchFamily="18" charset="0"/>
                </a:rPr>
                <a:t>Église d’Antioche</a:t>
              </a:r>
              <a:endParaRPr lang="fr-FR" sz="1100" kern="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1" name="Connecteur droit 180">
              <a:extLst>
                <a:ext uri="{FF2B5EF4-FFF2-40B4-BE49-F238E27FC236}">
                  <a16:creationId xmlns:a16="http://schemas.microsoft.com/office/drawing/2014/main" id="{8F3C3BD1-B197-8B26-DCA1-F2696901C723}"/>
                </a:ext>
              </a:extLst>
            </p:cNvPr>
            <p:cNvCxnSpPr/>
            <p:nvPr/>
          </p:nvCxnSpPr>
          <p:spPr>
            <a:xfrm>
              <a:off x="3505200" y="355600"/>
              <a:ext cx="5080" cy="3829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Zone de texte 6">
              <a:extLst>
                <a:ext uri="{FF2B5EF4-FFF2-40B4-BE49-F238E27FC236}">
                  <a16:creationId xmlns:a16="http://schemas.microsoft.com/office/drawing/2014/main" id="{76352292-24A4-5A14-3354-01390A3DE0D7}"/>
                </a:ext>
              </a:extLst>
            </p:cNvPr>
            <p:cNvSpPr txBox="1"/>
            <p:nvPr/>
          </p:nvSpPr>
          <p:spPr>
            <a:xfrm>
              <a:off x="366889" y="970844"/>
              <a:ext cx="2777066" cy="360915"/>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Église syrienne occidentale </a:t>
              </a:r>
              <a:r>
                <a:rPr lang="fr-F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empire byzantin</a:t>
              </a:r>
              <a:endParaRPr lang="fr-FR" sz="11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83" name="Zone de texte 2">
              <a:extLst>
                <a:ext uri="{FF2B5EF4-FFF2-40B4-BE49-F238E27FC236}">
                  <a16:creationId xmlns:a16="http://schemas.microsoft.com/office/drawing/2014/main" id="{C8234C64-973E-1421-0BA9-CE3039A9AD8E}"/>
                </a:ext>
              </a:extLst>
            </p:cNvPr>
            <p:cNvSpPr txBox="1">
              <a:spLocks noChangeArrowheads="1"/>
            </p:cNvSpPr>
            <p:nvPr/>
          </p:nvSpPr>
          <p:spPr bwMode="auto">
            <a:xfrm>
              <a:off x="3274744" y="1258076"/>
              <a:ext cx="2475477" cy="3778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fr-FR" sz="1600" kern="100" dirty="0">
                  <a:effectLst/>
                  <a:latin typeface="Calibri" panose="020F0502020204030204" pitchFamily="34" charset="0"/>
                  <a:ea typeface="Calibri" panose="020F0502020204030204" pitchFamily="34" charset="0"/>
                  <a:cs typeface="Times New Roman" panose="02020603050405020304" pitchFamily="18" charset="0"/>
                </a:rPr>
                <a:t>Église syrienne orientale - </a:t>
              </a:r>
              <a:r>
                <a:rPr lang="fr-FR" sz="16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empire perse </a:t>
              </a:r>
              <a:r>
                <a:rPr lang="fr-FR" sz="1600" kern="100" dirty="0">
                  <a:latin typeface="Calibri" panose="020F0502020204030204" pitchFamily="34" charset="0"/>
                  <a:ea typeface="Calibri" panose="020F0502020204030204" pitchFamily="34" charset="0"/>
                  <a:cs typeface="Times New Roman" panose="02020603050405020304" pitchFamily="18" charset="0"/>
                </a:rPr>
                <a:t>(424)</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4" name="Zone de texte 10">
              <a:extLst>
                <a:ext uri="{FF2B5EF4-FFF2-40B4-BE49-F238E27FC236}">
                  <a16:creationId xmlns:a16="http://schemas.microsoft.com/office/drawing/2014/main" id="{9F8868E0-C61F-6119-5AEE-45715FC4BD5E}"/>
                </a:ext>
              </a:extLst>
            </p:cNvPr>
            <p:cNvSpPr txBox="1"/>
            <p:nvPr/>
          </p:nvSpPr>
          <p:spPr>
            <a:xfrm>
              <a:off x="2590097" y="3122458"/>
              <a:ext cx="2935111" cy="41214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600" b="1" kern="100" dirty="0">
                  <a:effectLst/>
                  <a:latin typeface="Calibri" panose="020F0502020204030204" pitchFamily="34" charset="0"/>
                  <a:ea typeface="Calibri" panose="020F0502020204030204" pitchFamily="34" charset="0"/>
                  <a:cs typeface="Times New Roman" panose="02020603050405020304" pitchFamily="18" charset="0"/>
                </a:rPr>
                <a:t>Patriarcat</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 de l’Église catholique syriaque (1662)</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5" name="Connecteur droit 184">
              <a:extLst>
                <a:ext uri="{FF2B5EF4-FFF2-40B4-BE49-F238E27FC236}">
                  <a16:creationId xmlns:a16="http://schemas.microsoft.com/office/drawing/2014/main" id="{484412E4-8AF9-983D-C2F0-C89AA24C1BA4}"/>
                </a:ext>
              </a:extLst>
            </p:cNvPr>
            <p:cNvCxnSpPr/>
            <p:nvPr/>
          </p:nvCxnSpPr>
          <p:spPr>
            <a:xfrm>
              <a:off x="2223911" y="750711"/>
              <a:ext cx="25279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F10F9DED-B987-A718-01D2-9C8DD5495138}"/>
                </a:ext>
              </a:extLst>
            </p:cNvPr>
            <p:cNvCxnSpPr/>
            <p:nvPr/>
          </p:nvCxnSpPr>
          <p:spPr>
            <a:xfrm flipH="1">
              <a:off x="2235200" y="750711"/>
              <a:ext cx="0" cy="18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596E63D2-433C-CD50-9EA0-7F7077CD0320}"/>
                </a:ext>
              </a:extLst>
            </p:cNvPr>
            <p:cNvCxnSpPr>
              <a:cxnSpLocks/>
            </p:cNvCxnSpPr>
            <p:nvPr/>
          </p:nvCxnSpPr>
          <p:spPr>
            <a:xfrm>
              <a:off x="4740769" y="750711"/>
              <a:ext cx="0" cy="5073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CC496F31-E869-F87C-3A16-2F4A90FF69C4}"/>
                </a:ext>
              </a:extLst>
            </p:cNvPr>
            <p:cNvCxnSpPr>
              <a:cxnSpLocks/>
            </p:cNvCxnSpPr>
            <p:nvPr/>
          </p:nvCxnSpPr>
          <p:spPr>
            <a:xfrm>
              <a:off x="1179486" y="1365627"/>
              <a:ext cx="0" cy="2702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Zone de texte 2">
              <a:extLst>
                <a:ext uri="{FF2B5EF4-FFF2-40B4-BE49-F238E27FC236}">
                  <a16:creationId xmlns:a16="http://schemas.microsoft.com/office/drawing/2014/main" id="{C10C622D-28D8-18F6-372A-37E6680C333A}"/>
                </a:ext>
              </a:extLst>
            </p:cNvPr>
            <p:cNvSpPr txBox="1">
              <a:spLocks noChangeArrowheads="1"/>
            </p:cNvSpPr>
            <p:nvPr/>
          </p:nvSpPr>
          <p:spPr bwMode="auto">
            <a:xfrm>
              <a:off x="186267" y="1608666"/>
              <a:ext cx="1540933" cy="8804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Patriarcat orthodoxe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D’Antioche</a:t>
              </a:r>
            </a:p>
            <a:p>
              <a:pPr algn="ctr"/>
              <a:r>
                <a:rPr lang="fr-FR" kern="100" dirty="0">
                  <a:latin typeface="Calibri" panose="020F0502020204030204" pitchFamily="34" charset="0"/>
                  <a:ea typeface="Calibri" panose="020F0502020204030204" pitchFamily="34" charset="0"/>
                  <a:cs typeface="Times New Roman" panose="02020603050405020304" pitchFamily="18" charset="0"/>
                </a:rPr>
                <a:t>Grecs et syriaques</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0" name="Connecteur droit 189">
              <a:extLst>
                <a:ext uri="{FF2B5EF4-FFF2-40B4-BE49-F238E27FC236}">
                  <a16:creationId xmlns:a16="http://schemas.microsoft.com/office/drawing/2014/main" id="{668D4719-F9E8-20CD-2001-F840977C988A}"/>
                </a:ext>
              </a:extLst>
            </p:cNvPr>
            <p:cNvCxnSpPr>
              <a:cxnSpLocks/>
            </p:cNvCxnSpPr>
            <p:nvPr/>
          </p:nvCxnSpPr>
          <p:spPr>
            <a:xfrm>
              <a:off x="2551289" y="1331759"/>
              <a:ext cx="0" cy="4986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Zone de texte 2">
              <a:extLst>
                <a:ext uri="{FF2B5EF4-FFF2-40B4-BE49-F238E27FC236}">
                  <a16:creationId xmlns:a16="http://schemas.microsoft.com/office/drawing/2014/main" id="{0D53455E-AE19-57B6-C2BB-8E048DFCFA3C}"/>
                </a:ext>
              </a:extLst>
            </p:cNvPr>
            <p:cNvSpPr txBox="1">
              <a:spLocks noChangeArrowheads="1"/>
            </p:cNvSpPr>
            <p:nvPr/>
          </p:nvSpPr>
          <p:spPr bwMode="auto">
            <a:xfrm>
              <a:off x="1827834" y="1802648"/>
              <a:ext cx="3527778" cy="39511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Patriarcat syriaque orthodoxe d’Antioche (557)</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2" name="Connecteur droit 191">
              <a:extLst>
                <a:ext uri="{FF2B5EF4-FFF2-40B4-BE49-F238E27FC236}">
                  <a16:creationId xmlns:a16="http://schemas.microsoft.com/office/drawing/2014/main" id="{FFE951A7-D026-3177-8FDB-2B9F12BE1EF9}"/>
                </a:ext>
              </a:extLst>
            </p:cNvPr>
            <p:cNvCxnSpPr>
              <a:cxnSpLocks/>
            </p:cNvCxnSpPr>
            <p:nvPr/>
          </p:nvCxnSpPr>
          <p:spPr>
            <a:xfrm>
              <a:off x="3516148" y="2197759"/>
              <a:ext cx="0" cy="9349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Connecteur droit 192">
              <a:extLst>
                <a:ext uri="{FF2B5EF4-FFF2-40B4-BE49-F238E27FC236}">
                  <a16:creationId xmlns:a16="http://schemas.microsoft.com/office/drawing/2014/main" id="{867D2CB9-C829-9876-2F92-88BA3AFE7243}"/>
                </a:ext>
              </a:extLst>
            </p:cNvPr>
            <p:cNvCxnSpPr/>
            <p:nvPr/>
          </p:nvCxnSpPr>
          <p:spPr>
            <a:xfrm>
              <a:off x="338667" y="2494844"/>
              <a:ext cx="0" cy="3421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Zone de texte 12">
              <a:extLst>
                <a:ext uri="{FF2B5EF4-FFF2-40B4-BE49-F238E27FC236}">
                  <a16:creationId xmlns:a16="http://schemas.microsoft.com/office/drawing/2014/main" id="{3A9D84FC-E5D7-6DAF-CFD0-9EEC50CB54D2}"/>
                </a:ext>
              </a:extLst>
            </p:cNvPr>
            <p:cNvSpPr txBox="1"/>
            <p:nvPr/>
          </p:nvSpPr>
          <p:spPr>
            <a:xfrm>
              <a:off x="0" y="2839155"/>
              <a:ext cx="1912973" cy="127790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Église antiochienne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Syriaque maronite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(687)</a:t>
              </a:r>
            </a:p>
            <a:p>
              <a:pPr algn="ctr"/>
              <a:r>
                <a:rPr lang="fr-FR" b="1" kern="100" dirty="0">
                  <a:latin typeface="Calibri" panose="020F0502020204030204" pitchFamily="34" charset="0"/>
                  <a:ea typeface="Calibri" panose="020F0502020204030204" pitchFamily="34" charset="0"/>
                  <a:cs typeface="Times New Roman" panose="02020603050405020304" pitchFamily="18" charset="0"/>
                </a:rPr>
                <a:t>Patriarcat</a:t>
              </a:r>
              <a:r>
                <a:rPr lang="fr-FR" kern="100" dirty="0">
                  <a:latin typeface="Calibri" panose="020F0502020204030204" pitchFamily="34" charset="0"/>
                  <a:ea typeface="Calibri" panose="020F0502020204030204" pitchFamily="34" charset="0"/>
                  <a:cs typeface="Times New Roman" panose="02020603050405020304" pitchFamily="18" charset="0"/>
                </a:rPr>
                <a:t> maronite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5" name="Connecteur droit 194">
              <a:extLst>
                <a:ext uri="{FF2B5EF4-FFF2-40B4-BE49-F238E27FC236}">
                  <a16:creationId xmlns:a16="http://schemas.microsoft.com/office/drawing/2014/main" id="{887F6432-E25A-4339-F041-540CD744C044}"/>
                </a:ext>
              </a:extLst>
            </p:cNvPr>
            <p:cNvCxnSpPr/>
            <p:nvPr/>
          </p:nvCxnSpPr>
          <p:spPr>
            <a:xfrm flipH="1">
              <a:off x="1603022" y="2489200"/>
              <a:ext cx="5700" cy="2088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29A3156F-3D94-97A0-98FC-0D82A5A4C7C5}"/>
                </a:ext>
              </a:extLst>
            </p:cNvPr>
            <p:cNvCxnSpPr/>
            <p:nvPr/>
          </p:nvCxnSpPr>
          <p:spPr>
            <a:xfrm>
              <a:off x="1586089" y="2703688"/>
              <a:ext cx="694267" cy="5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Connecteur droit 196">
              <a:extLst>
                <a:ext uri="{FF2B5EF4-FFF2-40B4-BE49-F238E27FC236}">
                  <a16:creationId xmlns:a16="http://schemas.microsoft.com/office/drawing/2014/main" id="{F9B65364-8E35-3E4E-5223-28DC9C4F11CF}"/>
                </a:ext>
              </a:extLst>
            </p:cNvPr>
            <p:cNvCxnSpPr/>
            <p:nvPr/>
          </p:nvCxnSpPr>
          <p:spPr>
            <a:xfrm>
              <a:off x="2280356" y="2709333"/>
              <a:ext cx="0" cy="11401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Connecteur droit 7">
            <a:extLst>
              <a:ext uri="{FF2B5EF4-FFF2-40B4-BE49-F238E27FC236}">
                <a16:creationId xmlns:a16="http://schemas.microsoft.com/office/drawing/2014/main" id="{BCE1FBED-045D-8EDE-ACB4-5ECA819DE199}"/>
              </a:ext>
            </a:extLst>
          </p:cNvPr>
          <p:cNvCxnSpPr>
            <a:cxnSpLocks/>
          </p:cNvCxnSpPr>
          <p:nvPr/>
        </p:nvCxnSpPr>
        <p:spPr>
          <a:xfrm>
            <a:off x="10154383" y="3196637"/>
            <a:ext cx="0" cy="9169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1F69F4FD-44CE-5E5D-4DD3-8BAE0053A8F1}"/>
              </a:ext>
            </a:extLst>
          </p:cNvPr>
          <p:cNvSpPr txBox="1"/>
          <p:nvPr/>
        </p:nvSpPr>
        <p:spPr>
          <a:xfrm>
            <a:off x="6807321" y="4145103"/>
            <a:ext cx="3872992" cy="369332"/>
          </a:xfrm>
          <a:prstGeom prst="rect">
            <a:avLst/>
          </a:prstGeom>
          <a:noFill/>
          <a:ln>
            <a:solidFill>
              <a:schemeClr val="tx1"/>
            </a:solidFill>
          </a:ln>
        </p:spPr>
        <p:txBody>
          <a:bodyPr wrap="square" rtlCol="0">
            <a:spAutoFit/>
          </a:bodyPr>
          <a:lstStyle/>
          <a:p>
            <a:r>
              <a:rPr lang="fr-FR" b="1" dirty="0"/>
              <a:t>Patriarcat</a:t>
            </a:r>
            <a:r>
              <a:rPr lang="fr-FR" dirty="0"/>
              <a:t> assyrien (1552) – Chaldéen  </a:t>
            </a:r>
          </a:p>
        </p:txBody>
      </p:sp>
    </p:spTree>
    <p:extLst>
      <p:ext uri="{BB962C8B-B14F-4D97-AF65-F5344CB8AC3E}">
        <p14:creationId xmlns:p14="http://schemas.microsoft.com/office/powerpoint/2010/main" val="166201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4371E-3747-D591-AC2A-E655F1682F28}"/>
              </a:ext>
            </a:extLst>
          </p:cNvPr>
          <p:cNvSpPr>
            <a:spLocks noGrp="1"/>
          </p:cNvSpPr>
          <p:nvPr>
            <p:ph type="title"/>
          </p:nvPr>
        </p:nvSpPr>
        <p:spPr>
          <a:xfrm>
            <a:off x="897924" y="365126"/>
            <a:ext cx="10455876" cy="697556"/>
          </a:xfrm>
        </p:spPr>
        <p:txBody>
          <a:bodyPr/>
          <a:lstStyle/>
          <a:p>
            <a:pPr algn="ctr"/>
            <a:r>
              <a:rPr lang="fr-FR" dirty="0"/>
              <a:t>Arménie  en 295 J. C.</a:t>
            </a:r>
          </a:p>
        </p:txBody>
      </p:sp>
      <p:pic>
        <p:nvPicPr>
          <p:cNvPr id="5" name="Espace réservé du contenu 4">
            <a:extLst>
              <a:ext uri="{FF2B5EF4-FFF2-40B4-BE49-F238E27FC236}">
                <a16:creationId xmlns:a16="http://schemas.microsoft.com/office/drawing/2014/main" id="{F5E90A01-D2CA-1201-5474-309902DB11C2}"/>
              </a:ext>
            </a:extLst>
          </p:cNvPr>
          <p:cNvPicPr>
            <a:picLocks noGrp="1" noChangeAspect="1"/>
          </p:cNvPicPr>
          <p:nvPr>
            <p:ph idx="1"/>
          </p:nvPr>
        </p:nvPicPr>
        <p:blipFill>
          <a:blip r:embed="rId2"/>
          <a:stretch>
            <a:fillRect/>
          </a:stretch>
        </p:blipFill>
        <p:spPr>
          <a:xfrm>
            <a:off x="2257168" y="897924"/>
            <a:ext cx="7220415" cy="6626370"/>
          </a:xfrm>
        </p:spPr>
      </p:pic>
    </p:spTree>
    <p:extLst>
      <p:ext uri="{BB962C8B-B14F-4D97-AF65-F5344CB8AC3E}">
        <p14:creationId xmlns:p14="http://schemas.microsoft.com/office/powerpoint/2010/main" val="601229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76120-172C-DC1A-2BDB-F04574DFF1F7}"/>
              </a:ext>
            </a:extLst>
          </p:cNvPr>
          <p:cNvSpPr>
            <a:spLocks noGrp="1"/>
          </p:cNvSpPr>
          <p:nvPr>
            <p:ph type="title"/>
          </p:nvPr>
        </p:nvSpPr>
        <p:spPr/>
        <p:txBody>
          <a:bodyPr>
            <a:normAutofit/>
          </a:bodyPr>
          <a:lstStyle/>
          <a:p>
            <a:pPr algn="ctr"/>
            <a:r>
              <a:rPr lang="fr-FR" sz="2800" b="1" u="sng" dirty="0">
                <a:latin typeface="+mn-lt"/>
              </a:rPr>
              <a:t>L’ÉGLISE APOSTOLIQUE ARMÉNIENNE</a:t>
            </a:r>
          </a:p>
        </p:txBody>
      </p:sp>
      <p:sp>
        <p:nvSpPr>
          <p:cNvPr id="3" name="Espace réservé du contenu 2">
            <a:extLst>
              <a:ext uri="{FF2B5EF4-FFF2-40B4-BE49-F238E27FC236}">
                <a16:creationId xmlns:a16="http://schemas.microsoft.com/office/drawing/2014/main" id="{5266992E-D1EC-CCA5-71D0-696C770A473C}"/>
              </a:ext>
            </a:extLst>
          </p:cNvPr>
          <p:cNvSpPr>
            <a:spLocks noGrp="1"/>
          </p:cNvSpPr>
          <p:nvPr>
            <p:ph idx="1"/>
          </p:nvPr>
        </p:nvSpPr>
        <p:spPr/>
        <p:txBody>
          <a:bodyPr>
            <a:normAutofit/>
          </a:bodyPr>
          <a:lstStyle/>
          <a:p>
            <a:r>
              <a:rPr lang="fr-FR" dirty="0"/>
              <a:t>C’est le 1</a:t>
            </a:r>
            <a:r>
              <a:rPr lang="fr-FR" baseline="30000" dirty="0"/>
              <a:t>er</a:t>
            </a:r>
            <a:r>
              <a:rPr lang="fr-FR" dirty="0"/>
              <a:t> royaume chrétien (301). Il est situé au sud-est de la Mer Noire et à l’ouest de la mer Caspienne.</a:t>
            </a:r>
          </a:p>
          <a:p>
            <a:r>
              <a:rPr lang="fr-FR" dirty="0"/>
              <a:t>Alphabet spécifique créé en 405 par un moine dont le 1</a:t>
            </a:r>
            <a:r>
              <a:rPr lang="fr-FR" baseline="30000" dirty="0"/>
              <a:t>er</a:t>
            </a:r>
            <a:r>
              <a:rPr lang="fr-FR" dirty="0"/>
              <a:t> livre écrit en arménien est la bible.</a:t>
            </a:r>
          </a:p>
          <a:p>
            <a:r>
              <a:rPr lang="fr-FR" dirty="0"/>
              <a:t>L’église arménienne qualifiée de monophysite (car absente du concile de Chalcédoine en 451) mais s’en défend. </a:t>
            </a:r>
          </a:p>
          <a:p>
            <a:r>
              <a:rPr lang="fr-FR" dirty="0"/>
              <a:t>Royaume arménien supprimé par les perses en 428, les arméniens sont persécutés par les perses puis par les arabes pendant 7 siècles. Ce royaume disparait au 11</a:t>
            </a:r>
            <a:r>
              <a:rPr lang="fr-FR" baseline="30000" dirty="0"/>
              <a:t>ème</a:t>
            </a:r>
            <a:r>
              <a:rPr lang="fr-FR" dirty="0"/>
              <a:t> siècle.</a:t>
            </a:r>
          </a:p>
        </p:txBody>
      </p:sp>
    </p:spTree>
    <p:extLst>
      <p:ext uri="{BB962C8B-B14F-4D97-AF65-F5344CB8AC3E}">
        <p14:creationId xmlns:p14="http://schemas.microsoft.com/office/powerpoint/2010/main" val="149637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CC32F-24B9-C0F7-1C82-D7A1A62743D8}"/>
              </a:ext>
            </a:extLst>
          </p:cNvPr>
          <p:cNvSpPr>
            <a:spLocks noGrp="1"/>
          </p:cNvSpPr>
          <p:nvPr>
            <p:ph type="title"/>
          </p:nvPr>
        </p:nvSpPr>
        <p:spPr>
          <a:xfrm>
            <a:off x="838200" y="365125"/>
            <a:ext cx="10515600" cy="842573"/>
          </a:xfrm>
        </p:spPr>
        <p:txBody>
          <a:bodyPr>
            <a:normAutofit/>
          </a:bodyPr>
          <a:lstStyle/>
          <a:p>
            <a:pPr algn="ctr"/>
            <a:r>
              <a:rPr lang="fr-FR" sz="2800" b="1" u="sng" dirty="0">
                <a:latin typeface="+mn-lt"/>
              </a:rPr>
              <a:t>LES ÉGLISES ANTIOCHIENNES CATHOLIQUES (I)</a:t>
            </a:r>
          </a:p>
        </p:txBody>
      </p:sp>
      <p:sp>
        <p:nvSpPr>
          <p:cNvPr id="3" name="Espace réservé du contenu 2">
            <a:extLst>
              <a:ext uri="{FF2B5EF4-FFF2-40B4-BE49-F238E27FC236}">
                <a16:creationId xmlns:a16="http://schemas.microsoft.com/office/drawing/2014/main" id="{A18053CF-BE20-C63F-DAC9-30D27482B9DF}"/>
              </a:ext>
            </a:extLst>
          </p:cNvPr>
          <p:cNvSpPr>
            <a:spLocks noGrp="1"/>
          </p:cNvSpPr>
          <p:nvPr>
            <p:ph idx="1"/>
          </p:nvPr>
        </p:nvSpPr>
        <p:spPr>
          <a:xfrm>
            <a:off x="644824" y="1475117"/>
            <a:ext cx="10902351" cy="4891177"/>
          </a:xfrm>
        </p:spPr>
        <p:txBody>
          <a:bodyPr>
            <a:normAutofit fontScale="85000" lnSpcReduction="20000"/>
          </a:bodyPr>
          <a:lstStyle/>
          <a:p>
            <a:pPr marL="0" indent="0" algn="ctr">
              <a:buNone/>
            </a:pPr>
            <a:r>
              <a:rPr lang="fr-FR" u="sng" dirty="0"/>
              <a:t>Les maronites</a:t>
            </a:r>
          </a:p>
          <a:p>
            <a:pPr marL="0" indent="0">
              <a:buNone/>
            </a:pPr>
            <a:r>
              <a:rPr lang="fr-FR" dirty="0"/>
              <a:t>L’Église maronite fondée par un ermite ascète syrien, Saint Maron, se réfugie au Liban dès le 5</a:t>
            </a:r>
            <a:r>
              <a:rPr lang="fr-FR" baseline="30000" dirty="0"/>
              <a:t>ème</a:t>
            </a:r>
            <a:r>
              <a:rPr lang="fr-FR" dirty="0"/>
              <a:t> siècle fuyant la colère de l’empereur Anastase.</a:t>
            </a:r>
            <a:r>
              <a:rPr lang="fr-FR" dirty="0">
                <a:highlight>
                  <a:srgbClr val="FFFF00"/>
                </a:highlight>
              </a:rPr>
              <a:t> </a:t>
            </a:r>
          </a:p>
          <a:p>
            <a:pPr marL="0" indent="0">
              <a:buNone/>
            </a:pPr>
            <a:r>
              <a:rPr lang="fr-FR" dirty="0">
                <a:highlight>
                  <a:srgbClr val="FFFF00"/>
                </a:highlight>
              </a:rPr>
              <a:t>Son patriarche réside au Liban. </a:t>
            </a:r>
            <a:r>
              <a:rPr lang="fr-FR" dirty="0"/>
              <a:t>La liturgie est en araméen (langue du Christ) et en arabe. Elle est liée à Rome dès le 7</a:t>
            </a:r>
            <a:r>
              <a:rPr lang="fr-FR" baseline="30000" dirty="0"/>
              <a:t>ème</a:t>
            </a:r>
            <a:r>
              <a:rPr lang="fr-FR" dirty="0"/>
              <a:t> siècle.</a:t>
            </a:r>
          </a:p>
          <a:p>
            <a:pPr marL="0" indent="0">
              <a:buNone/>
            </a:pPr>
            <a:r>
              <a:rPr lang="fr-FR" dirty="0"/>
              <a:t>On estime leur nombre total à 4 millions dont 1,6 M. au Liban et 85.000 en France</a:t>
            </a:r>
          </a:p>
          <a:p>
            <a:pPr marL="0" indent="0">
              <a:buNone/>
            </a:pPr>
            <a:endParaRPr lang="fr-FR" sz="1500" dirty="0"/>
          </a:p>
          <a:p>
            <a:pPr marL="0" indent="0" algn="ctr">
              <a:buNone/>
            </a:pPr>
            <a:r>
              <a:rPr lang="fr-FR" u="sng" dirty="0"/>
              <a:t>L’église grecque-catholique (melchite)</a:t>
            </a:r>
          </a:p>
          <a:p>
            <a:pPr marL="0" indent="0">
              <a:buNone/>
            </a:pPr>
            <a:r>
              <a:rPr lang="fr-FR" dirty="0"/>
              <a:t>Ce sont des chrétiens de rite byzantin ayant rejoint l’église catholique en 1724. Au concile de Chalcédoine déjà, ils rejettent le monophysisme d’où le nom melchite (qui signifie « royaliste »). La liturgie selon saint Jean Chrysostome est en grec et en arabe et le </a:t>
            </a:r>
            <a:r>
              <a:rPr lang="fr-FR" dirty="0">
                <a:highlight>
                  <a:srgbClr val="FFFF00"/>
                </a:highlight>
              </a:rPr>
              <a:t>patriarche réside à Damas en Syrie</a:t>
            </a:r>
            <a:r>
              <a:rPr lang="fr-FR" dirty="0"/>
              <a:t>.</a:t>
            </a:r>
          </a:p>
          <a:p>
            <a:pPr marL="0" indent="0">
              <a:buNone/>
            </a:pPr>
            <a:r>
              <a:rPr lang="fr-FR" dirty="0"/>
              <a:t>Dans le rite grec, la communion se donne sous les deux espèces (pain et vin).</a:t>
            </a:r>
          </a:p>
          <a:p>
            <a:pPr marL="0" indent="0">
              <a:buNone/>
            </a:pPr>
            <a:r>
              <a:rPr lang="fr-FR" dirty="0"/>
              <a:t>Estimations :  Monde : 1 600 000, Liban 300 000 et France 15 000 personnes</a:t>
            </a:r>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01738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40FBB0-FC1F-96CD-26E9-ABB9CE0B4C77}"/>
              </a:ext>
            </a:extLst>
          </p:cNvPr>
          <p:cNvSpPr>
            <a:spLocks noGrp="1"/>
          </p:cNvSpPr>
          <p:nvPr>
            <p:ph type="title"/>
          </p:nvPr>
        </p:nvSpPr>
        <p:spPr>
          <a:xfrm>
            <a:off x="1510811" y="253114"/>
            <a:ext cx="10515600" cy="855845"/>
          </a:xfrm>
        </p:spPr>
        <p:txBody>
          <a:bodyPr>
            <a:normAutofit/>
          </a:bodyPr>
          <a:lstStyle/>
          <a:p>
            <a:pPr algn="ctr"/>
            <a:r>
              <a:rPr lang="fr-FR" sz="2800" b="1" u="sng" dirty="0">
                <a:latin typeface="+mn-lt"/>
              </a:rPr>
              <a:t>LES ÉGLISES ANTIOCHIENNES CATHOLIQUES (II)</a:t>
            </a:r>
            <a:endParaRPr lang="fr-FR" sz="2800" b="1" dirty="0"/>
          </a:p>
        </p:txBody>
      </p:sp>
      <p:sp>
        <p:nvSpPr>
          <p:cNvPr id="3" name="Espace réservé du contenu 2">
            <a:extLst>
              <a:ext uri="{FF2B5EF4-FFF2-40B4-BE49-F238E27FC236}">
                <a16:creationId xmlns:a16="http://schemas.microsoft.com/office/drawing/2014/main" id="{27F6B1FC-439B-8359-34F4-150FCEC780BA}"/>
              </a:ext>
            </a:extLst>
          </p:cNvPr>
          <p:cNvSpPr>
            <a:spLocks noGrp="1"/>
          </p:cNvSpPr>
          <p:nvPr>
            <p:ph idx="1"/>
          </p:nvPr>
        </p:nvSpPr>
        <p:spPr>
          <a:xfrm>
            <a:off x="764129" y="1259456"/>
            <a:ext cx="10515600" cy="4856672"/>
          </a:xfrm>
        </p:spPr>
        <p:txBody>
          <a:bodyPr>
            <a:normAutofit lnSpcReduction="10000"/>
          </a:bodyPr>
          <a:lstStyle/>
          <a:p>
            <a:pPr marL="0" indent="0" algn="ctr">
              <a:buNone/>
            </a:pPr>
            <a:r>
              <a:rPr lang="fr-FR" u="sng" dirty="0"/>
              <a:t>L’Église syriaque catholique</a:t>
            </a:r>
          </a:p>
          <a:p>
            <a:pPr marL="0" indent="0" algn="ctr">
              <a:buNone/>
            </a:pPr>
            <a:endParaRPr lang="fr-FR" sz="1400" u="sng" dirty="0"/>
          </a:p>
          <a:p>
            <a:pPr marL="0" indent="0">
              <a:buNone/>
            </a:pPr>
            <a:r>
              <a:rPr lang="fr-FR" dirty="0"/>
              <a:t>Fondée au 2</a:t>
            </a:r>
            <a:r>
              <a:rPr lang="fr-FR" baseline="30000" dirty="0"/>
              <a:t>ème</a:t>
            </a:r>
            <a:r>
              <a:rPr lang="fr-FR" dirty="0"/>
              <a:t> siècle par saint Ignace d’Antioche, martyr. Dotée d’un fort esprit missionnaire opérant en syriaque et en grec, elle évangélise la Mésopotamie, l’empire perse et le sud de l’Inde (les Syro-Malabars).</a:t>
            </a:r>
          </a:p>
          <a:p>
            <a:pPr marL="0" indent="0">
              <a:buNone/>
            </a:pPr>
            <a:r>
              <a:rPr lang="fr-FR" dirty="0"/>
              <a:t>Monophysites en 451, ils sont en rupture avec Rome et Constantinople.</a:t>
            </a:r>
          </a:p>
          <a:p>
            <a:pPr marL="0" indent="0">
              <a:buNone/>
            </a:pPr>
            <a:r>
              <a:rPr lang="fr-FR" dirty="0"/>
              <a:t>Persécutés successivement par les Byzantins, les arabes et les mongols. Ils s’unissent à Rome en 1662, mais c’est en 1783 que cela se concrétise et le </a:t>
            </a:r>
            <a:r>
              <a:rPr lang="fr-FR" dirty="0">
                <a:highlight>
                  <a:srgbClr val="FFFF00"/>
                </a:highlight>
              </a:rPr>
              <a:t>patriarche s’installe au Liban</a:t>
            </a:r>
            <a:r>
              <a:rPr lang="fr-FR" dirty="0"/>
              <a:t>. Leur rite est en syriaque occidental et langue liturgique syriaque.</a:t>
            </a:r>
          </a:p>
          <a:p>
            <a:pPr marL="0" indent="0">
              <a:buNone/>
            </a:pPr>
            <a:r>
              <a:rPr lang="fr-FR" dirty="0"/>
              <a:t>On estime leur nombre total à 175 000 dont 28 000 au Liban et 500 environ en France.</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99141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4BB86-313C-B867-42CC-CFDBDF3ACDA6}"/>
              </a:ext>
            </a:extLst>
          </p:cNvPr>
          <p:cNvSpPr>
            <a:spLocks noGrp="1"/>
          </p:cNvSpPr>
          <p:nvPr>
            <p:ph type="title"/>
          </p:nvPr>
        </p:nvSpPr>
        <p:spPr>
          <a:xfrm>
            <a:off x="838200" y="365126"/>
            <a:ext cx="10515600" cy="747102"/>
          </a:xfrm>
        </p:spPr>
        <p:txBody>
          <a:bodyPr>
            <a:normAutofit/>
          </a:bodyPr>
          <a:lstStyle/>
          <a:p>
            <a:pPr algn="ctr"/>
            <a:r>
              <a:rPr lang="fr-FR" sz="2800" b="1" u="sng" dirty="0">
                <a:latin typeface="+mn-lt"/>
              </a:rPr>
              <a:t>LES ÉGLISES ANTIOCHIENNES CATHOLIQUES (III)</a:t>
            </a:r>
            <a:endParaRPr lang="fr-FR" sz="2800" b="1" dirty="0"/>
          </a:p>
        </p:txBody>
      </p:sp>
      <p:sp>
        <p:nvSpPr>
          <p:cNvPr id="3" name="Espace réservé du contenu 2">
            <a:extLst>
              <a:ext uri="{FF2B5EF4-FFF2-40B4-BE49-F238E27FC236}">
                <a16:creationId xmlns:a16="http://schemas.microsoft.com/office/drawing/2014/main" id="{A00CAE7D-1281-446A-0189-B1C07465ECB1}"/>
              </a:ext>
            </a:extLst>
          </p:cNvPr>
          <p:cNvSpPr>
            <a:spLocks noGrp="1"/>
          </p:cNvSpPr>
          <p:nvPr>
            <p:ph idx="1"/>
          </p:nvPr>
        </p:nvSpPr>
        <p:spPr>
          <a:xfrm>
            <a:off x="763465" y="1337094"/>
            <a:ext cx="10515600" cy="4316725"/>
          </a:xfrm>
        </p:spPr>
        <p:txBody>
          <a:bodyPr>
            <a:normAutofit fontScale="77500" lnSpcReduction="20000"/>
          </a:bodyPr>
          <a:lstStyle/>
          <a:p>
            <a:pPr marL="0" indent="0" algn="ctr">
              <a:buNone/>
            </a:pPr>
            <a:r>
              <a:rPr lang="fr-FR" u="sng" dirty="0"/>
              <a:t>L’Église chaldéenne</a:t>
            </a:r>
          </a:p>
          <a:p>
            <a:pPr marL="0" indent="0" algn="ctr">
              <a:buNone/>
            </a:pPr>
            <a:endParaRPr lang="fr-FR" u="sng" dirty="0"/>
          </a:p>
          <a:p>
            <a:pPr marL="0" indent="0">
              <a:buNone/>
            </a:pPr>
            <a:r>
              <a:rPr lang="fr-FR" dirty="0"/>
              <a:t>L’Église chaldéenne est la branche syrienne orientale de l’Église d’Antioche sous domination perse.</a:t>
            </a:r>
          </a:p>
          <a:p>
            <a:pPr marL="0" indent="0">
              <a:buNone/>
            </a:pPr>
            <a:r>
              <a:rPr lang="fr-FR" dirty="0"/>
              <a:t>Ses 1</a:t>
            </a:r>
            <a:r>
              <a:rPr lang="fr-FR" baseline="30000" dirty="0"/>
              <a:t>ers</a:t>
            </a:r>
            <a:r>
              <a:rPr lang="fr-FR" dirty="0"/>
              <a:t> contacts avec Rome datent du 13</a:t>
            </a:r>
            <a:r>
              <a:rPr lang="fr-FR" baseline="30000" dirty="0"/>
              <a:t>ème</a:t>
            </a:r>
            <a:r>
              <a:rPr lang="fr-FR" dirty="0"/>
              <a:t> siècle et se perpétuent au 14</a:t>
            </a:r>
            <a:r>
              <a:rPr lang="fr-FR" baseline="30000" dirty="0"/>
              <a:t>ème</a:t>
            </a:r>
            <a:r>
              <a:rPr lang="fr-FR" dirty="0"/>
              <a:t> et 15</a:t>
            </a:r>
            <a:r>
              <a:rPr lang="fr-FR" baseline="30000" dirty="0"/>
              <a:t>ème</a:t>
            </a:r>
            <a:r>
              <a:rPr lang="fr-FR" dirty="0"/>
              <a:t> siècles.</a:t>
            </a:r>
          </a:p>
          <a:p>
            <a:pPr marL="0" indent="0">
              <a:buNone/>
            </a:pPr>
            <a:r>
              <a:rPr lang="fr-FR" dirty="0"/>
              <a:t>En 1552, en désaccord avec leur patriarche, ils en font élire un par le pape Jules III qui deviendra le patriarche des chaldéens.</a:t>
            </a:r>
          </a:p>
          <a:p>
            <a:pPr marL="0" indent="0">
              <a:buNone/>
            </a:pPr>
            <a:r>
              <a:rPr lang="fr-FR" dirty="0"/>
              <a:t>Le siège de Mossoul a été transféré après le génocide des assyriens de 1915 (70 000 victimes) à </a:t>
            </a:r>
            <a:r>
              <a:rPr lang="fr-FR" dirty="0">
                <a:highlight>
                  <a:srgbClr val="FFFF00"/>
                </a:highlight>
              </a:rPr>
              <a:t>Bagdad où réside le patriarche</a:t>
            </a:r>
            <a:r>
              <a:rPr lang="fr-FR" dirty="0"/>
              <a:t>. </a:t>
            </a:r>
          </a:p>
          <a:p>
            <a:pPr marL="0" indent="0">
              <a:buNone/>
            </a:pPr>
            <a:r>
              <a:rPr lang="fr-FR" dirty="0"/>
              <a:t>Leur liturgie est en syriaque et araméen.</a:t>
            </a:r>
          </a:p>
          <a:p>
            <a:pPr marL="0" indent="0">
              <a:buNone/>
            </a:pPr>
            <a:r>
              <a:rPr lang="fr-FR" dirty="0"/>
              <a:t>Les Chaldéens sont 500 000 dans le monde dont 25 000 au Liban et 20 000 en France.</a:t>
            </a:r>
          </a:p>
        </p:txBody>
      </p:sp>
    </p:spTree>
    <p:extLst>
      <p:ext uri="{BB962C8B-B14F-4D97-AF65-F5344CB8AC3E}">
        <p14:creationId xmlns:p14="http://schemas.microsoft.com/office/powerpoint/2010/main" val="2093056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1C5C8-0942-915E-8A89-96B4913F2F44}"/>
              </a:ext>
            </a:extLst>
          </p:cNvPr>
          <p:cNvSpPr>
            <a:spLocks noGrp="1"/>
          </p:cNvSpPr>
          <p:nvPr>
            <p:ph type="title"/>
          </p:nvPr>
        </p:nvSpPr>
        <p:spPr>
          <a:xfrm>
            <a:off x="838200" y="365126"/>
            <a:ext cx="10515600" cy="665022"/>
          </a:xfrm>
        </p:spPr>
        <p:txBody>
          <a:bodyPr>
            <a:normAutofit/>
          </a:bodyPr>
          <a:lstStyle/>
          <a:p>
            <a:pPr algn="ctr"/>
            <a:r>
              <a:rPr lang="fr-FR" sz="2800" b="1" dirty="0">
                <a:latin typeface="+mn-lt"/>
              </a:rPr>
              <a:t>Division et subdivisions (catholiques) de L’Église d’Antioche</a:t>
            </a:r>
          </a:p>
        </p:txBody>
      </p:sp>
      <p:sp>
        <p:nvSpPr>
          <p:cNvPr id="60" name="Rectangle 21">
            <a:extLst>
              <a:ext uri="{FF2B5EF4-FFF2-40B4-BE49-F238E27FC236}">
                <a16:creationId xmlns:a16="http://schemas.microsoft.com/office/drawing/2014/main" id="{D0EC417E-8211-27E9-B4E5-9D6A74C77C96}"/>
              </a:ext>
            </a:extLst>
          </p:cNvPr>
          <p:cNvSpPr>
            <a:spLocks noChangeArrowheads="1"/>
          </p:cNvSpPr>
          <p:nvPr/>
        </p:nvSpPr>
        <p:spPr bwMode="auto">
          <a:xfrm>
            <a:off x="370936" y="493018"/>
            <a:ext cx="1097986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19" name="Rectangle 49">
            <a:extLst>
              <a:ext uri="{FF2B5EF4-FFF2-40B4-BE49-F238E27FC236}">
                <a16:creationId xmlns:a16="http://schemas.microsoft.com/office/drawing/2014/main" id="{24A004FC-6C05-E76F-8F6D-8D712F9E01C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9" name="Rectangle 57">
            <a:extLst>
              <a:ext uri="{FF2B5EF4-FFF2-40B4-BE49-F238E27FC236}">
                <a16:creationId xmlns:a16="http://schemas.microsoft.com/office/drawing/2014/main" id="{D244711F-321C-162A-18BB-546FAE8DD7F7}"/>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pSp>
        <p:nvGrpSpPr>
          <p:cNvPr id="178" name="Groupe 177">
            <a:extLst>
              <a:ext uri="{FF2B5EF4-FFF2-40B4-BE49-F238E27FC236}">
                <a16:creationId xmlns:a16="http://schemas.microsoft.com/office/drawing/2014/main" id="{64476F0F-3242-2AAA-BDDD-9DC6D98B87FA}"/>
              </a:ext>
            </a:extLst>
          </p:cNvPr>
          <p:cNvGrpSpPr/>
          <p:nvPr/>
        </p:nvGrpSpPr>
        <p:grpSpPr>
          <a:xfrm>
            <a:off x="706836" y="1030148"/>
            <a:ext cx="10643969" cy="5462726"/>
            <a:chOff x="0" y="0"/>
            <a:chExt cx="6276481" cy="4117055"/>
          </a:xfrm>
        </p:grpSpPr>
        <p:sp>
          <p:nvSpPr>
            <p:cNvPr id="179" name="Zone de texte 14">
              <a:extLst>
                <a:ext uri="{FF2B5EF4-FFF2-40B4-BE49-F238E27FC236}">
                  <a16:creationId xmlns:a16="http://schemas.microsoft.com/office/drawing/2014/main" id="{59ACEAC6-FB17-B2AA-7BBC-58B765C29BC7}"/>
                </a:ext>
              </a:extLst>
            </p:cNvPr>
            <p:cNvSpPr txBox="1"/>
            <p:nvPr/>
          </p:nvSpPr>
          <p:spPr>
            <a:xfrm>
              <a:off x="2122311" y="3738682"/>
              <a:ext cx="3802085" cy="378373"/>
            </a:xfrm>
            <a:prstGeom prst="rect">
              <a:avLst/>
            </a:prstGeom>
            <a:solidFill>
              <a:schemeClr val="lt1"/>
            </a:solidFill>
            <a:ln w="1270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Patriarcat</a:t>
              </a:r>
              <a:r>
                <a:rPr lang="fr-FR"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de l’Église</a:t>
              </a:r>
              <a:r>
                <a:rPr lang="fr-FR" sz="20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fr-FR"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Grecque catholique</a:t>
              </a:r>
              <a:r>
                <a:rPr lang="fr-FR" sz="20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fr-FR"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Melchite </a:t>
              </a: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(1724)</a:t>
              </a:r>
            </a:p>
            <a:p>
              <a:r>
                <a:rPr lang="fr-FR"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80" name="Zone de texte 2">
              <a:extLst>
                <a:ext uri="{FF2B5EF4-FFF2-40B4-BE49-F238E27FC236}">
                  <a16:creationId xmlns:a16="http://schemas.microsoft.com/office/drawing/2014/main" id="{158611FB-76B4-9984-75CD-2CA2D5D0EF44}"/>
                </a:ext>
              </a:extLst>
            </p:cNvPr>
            <p:cNvSpPr txBox="1">
              <a:spLocks noChangeArrowheads="1"/>
            </p:cNvSpPr>
            <p:nvPr/>
          </p:nvSpPr>
          <p:spPr bwMode="auto">
            <a:xfrm>
              <a:off x="2212622" y="0"/>
              <a:ext cx="2472054" cy="3292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Église d’Antioche</a:t>
              </a:r>
            </a:p>
          </p:txBody>
        </p:sp>
        <p:cxnSp>
          <p:nvCxnSpPr>
            <p:cNvPr id="181" name="Connecteur droit 180">
              <a:extLst>
                <a:ext uri="{FF2B5EF4-FFF2-40B4-BE49-F238E27FC236}">
                  <a16:creationId xmlns:a16="http://schemas.microsoft.com/office/drawing/2014/main" id="{8F3C3BD1-B197-8B26-DCA1-F2696901C723}"/>
                </a:ext>
              </a:extLst>
            </p:cNvPr>
            <p:cNvCxnSpPr/>
            <p:nvPr/>
          </p:nvCxnSpPr>
          <p:spPr>
            <a:xfrm>
              <a:off x="3505200" y="355600"/>
              <a:ext cx="5080" cy="3829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Zone de texte 6">
              <a:extLst>
                <a:ext uri="{FF2B5EF4-FFF2-40B4-BE49-F238E27FC236}">
                  <a16:creationId xmlns:a16="http://schemas.microsoft.com/office/drawing/2014/main" id="{76352292-24A4-5A14-3354-01390A3DE0D7}"/>
                </a:ext>
              </a:extLst>
            </p:cNvPr>
            <p:cNvSpPr txBox="1"/>
            <p:nvPr/>
          </p:nvSpPr>
          <p:spPr>
            <a:xfrm>
              <a:off x="366889" y="970844"/>
              <a:ext cx="2777066" cy="360915"/>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Église syrienne occidentale</a:t>
              </a:r>
            </a:p>
          </p:txBody>
        </p:sp>
        <p:sp>
          <p:nvSpPr>
            <p:cNvPr id="183" name="Zone de texte 2">
              <a:extLst>
                <a:ext uri="{FF2B5EF4-FFF2-40B4-BE49-F238E27FC236}">
                  <a16:creationId xmlns:a16="http://schemas.microsoft.com/office/drawing/2014/main" id="{C8234C64-973E-1421-0BA9-CE3039A9AD8E}"/>
                </a:ext>
              </a:extLst>
            </p:cNvPr>
            <p:cNvSpPr txBox="1">
              <a:spLocks noChangeArrowheads="1"/>
            </p:cNvSpPr>
            <p:nvPr/>
          </p:nvSpPr>
          <p:spPr bwMode="auto">
            <a:xfrm>
              <a:off x="3493911" y="1337733"/>
              <a:ext cx="2782570" cy="3778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Église syrienne orientale (424)</a:t>
              </a:r>
            </a:p>
          </p:txBody>
        </p:sp>
        <p:sp>
          <p:nvSpPr>
            <p:cNvPr id="184" name="Zone de texte 10">
              <a:extLst>
                <a:ext uri="{FF2B5EF4-FFF2-40B4-BE49-F238E27FC236}">
                  <a16:creationId xmlns:a16="http://schemas.microsoft.com/office/drawing/2014/main" id="{9F8868E0-C61F-6119-5AEE-45715FC4BD5E}"/>
                </a:ext>
              </a:extLst>
            </p:cNvPr>
            <p:cNvSpPr txBox="1"/>
            <p:nvPr/>
          </p:nvSpPr>
          <p:spPr>
            <a:xfrm>
              <a:off x="2551289" y="3142510"/>
              <a:ext cx="2935111" cy="41214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Patriarcat</a:t>
              </a:r>
              <a:r>
                <a:rPr lang="fr-FR" sz="16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fr-FR"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 l’Église catholique syriaque </a:t>
              </a:r>
              <a:r>
                <a:rPr lang="fr-FR" sz="1600" kern="100" dirty="0">
                  <a:effectLst/>
                  <a:latin typeface="Calibri" panose="020F0502020204030204" pitchFamily="34" charset="0"/>
                  <a:ea typeface="Calibri" panose="020F0502020204030204" pitchFamily="34" charset="0"/>
                  <a:cs typeface="Times New Roman" panose="02020603050405020304" pitchFamily="18" charset="0"/>
                </a:rPr>
                <a:t>(1662)</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5" name="Connecteur droit 184">
              <a:extLst>
                <a:ext uri="{FF2B5EF4-FFF2-40B4-BE49-F238E27FC236}">
                  <a16:creationId xmlns:a16="http://schemas.microsoft.com/office/drawing/2014/main" id="{484412E4-8AF9-983D-C2F0-C89AA24C1BA4}"/>
                </a:ext>
              </a:extLst>
            </p:cNvPr>
            <p:cNvCxnSpPr/>
            <p:nvPr/>
          </p:nvCxnSpPr>
          <p:spPr>
            <a:xfrm>
              <a:off x="2223911" y="750711"/>
              <a:ext cx="25279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Connecteur droit 185">
              <a:extLst>
                <a:ext uri="{FF2B5EF4-FFF2-40B4-BE49-F238E27FC236}">
                  <a16:creationId xmlns:a16="http://schemas.microsoft.com/office/drawing/2014/main" id="{F10F9DED-B987-A718-01D2-9C8DD5495138}"/>
                </a:ext>
              </a:extLst>
            </p:cNvPr>
            <p:cNvCxnSpPr/>
            <p:nvPr/>
          </p:nvCxnSpPr>
          <p:spPr>
            <a:xfrm flipH="1">
              <a:off x="2235200" y="750711"/>
              <a:ext cx="0" cy="18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Connecteur droit 186">
              <a:extLst>
                <a:ext uri="{FF2B5EF4-FFF2-40B4-BE49-F238E27FC236}">
                  <a16:creationId xmlns:a16="http://schemas.microsoft.com/office/drawing/2014/main" id="{596E63D2-433C-CD50-9EA0-7F7077CD0320}"/>
                </a:ext>
              </a:extLst>
            </p:cNvPr>
            <p:cNvCxnSpPr/>
            <p:nvPr/>
          </p:nvCxnSpPr>
          <p:spPr>
            <a:xfrm flipH="1">
              <a:off x="4735689" y="750711"/>
              <a:ext cx="5080" cy="5924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Connecteur droit 187">
              <a:extLst>
                <a:ext uri="{FF2B5EF4-FFF2-40B4-BE49-F238E27FC236}">
                  <a16:creationId xmlns:a16="http://schemas.microsoft.com/office/drawing/2014/main" id="{CC496F31-E869-F87C-3A16-2F4A90FF69C4}"/>
                </a:ext>
              </a:extLst>
            </p:cNvPr>
            <p:cNvCxnSpPr/>
            <p:nvPr/>
          </p:nvCxnSpPr>
          <p:spPr>
            <a:xfrm>
              <a:off x="1168400" y="1354666"/>
              <a:ext cx="5644" cy="2812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Zone de texte 2">
              <a:extLst>
                <a:ext uri="{FF2B5EF4-FFF2-40B4-BE49-F238E27FC236}">
                  <a16:creationId xmlns:a16="http://schemas.microsoft.com/office/drawing/2014/main" id="{C10C622D-28D8-18F6-372A-37E6680C333A}"/>
                </a:ext>
              </a:extLst>
            </p:cNvPr>
            <p:cNvSpPr txBox="1">
              <a:spLocks noChangeArrowheads="1"/>
            </p:cNvSpPr>
            <p:nvPr/>
          </p:nvSpPr>
          <p:spPr bwMode="auto">
            <a:xfrm>
              <a:off x="186267" y="1608666"/>
              <a:ext cx="1540933" cy="8804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Patriarcat </a:t>
              </a:r>
              <a:r>
                <a:rPr lang="fr-FR" sz="1800" b="1"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orthodoxe</a:t>
              </a:r>
              <a:endParaRPr lang="fr-FR" sz="1100"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algn="ct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D’Antioche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0" name="Connecteur droit 189">
              <a:extLst>
                <a:ext uri="{FF2B5EF4-FFF2-40B4-BE49-F238E27FC236}">
                  <a16:creationId xmlns:a16="http://schemas.microsoft.com/office/drawing/2014/main" id="{668D4719-F9E8-20CD-2001-F840977C988A}"/>
                </a:ext>
              </a:extLst>
            </p:cNvPr>
            <p:cNvCxnSpPr/>
            <p:nvPr/>
          </p:nvCxnSpPr>
          <p:spPr>
            <a:xfrm>
              <a:off x="2551289" y="1326444"/>
              <a:ext cx="0" cy="77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Zone de texte 2">
              <a:extLst>
                <a:ext uri="{FF2B5EF4-FFF2-40B4-BE49-F238E27FC236}">
                  <a16:creationId xmlns:a16="http://schemas.microsoft.com/office/drawing/2014/main" id="{0D53455E-AE19-57B6-C2BB-8E048DFCFA3C}"/>
                </a:ext>
              </a:extLst>
            </p:cNvPr>
            <p:cNvSpPr txBox="1">
              <a:spLocks noChangeArrowheads="1"/>
            </p:cNvSpPr>
            <p:nvPr/>
          </p:nvSpPr>
          <p:spPr bwMode="auto">
            <a:xfrm>
              <a:off x="1840089" y="2094088"/>
              <a:ext cx="2929411" cy="39511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Patriarcat syriaque </a:t>
              </a:r>
              <a:r>
                <a:rPr lang="fr-FR" sz="1800" b="1" kern="1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orthodoxe</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 d’Antioche (557)</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2" name="Connecteur droit 191">
              <a:extLst>
                <a:ext uri="{FF2B5EF4-FFF2-40B4-BE49-F238E27FC236}">
                  <a16:creationId xmlns:a16="http://schemas.microsoft.com/office/drawing/2014/main" id="{FFE951A7-D026-3177-8FDB-2B9F12BE1EF9}"/>
                </a:ext>
              </a:extLst>
            </p:cNvPr>
            <p:cNvCxnSpPr/>
            <p:nvPr/>
          </p:nvCxnSpPr>
          <p:spPr>
            <a:xfrm>
              <a:off x="3147509" y="2494844"/>
              <a:ext cx="0" cy="6547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Connecteur droit 192">
              <a:extLst>
                <a:ext uri="{FF2B5EF4-FFF2-40B4-BE49-F238E27FC236}">
                  <a16:creationId xmlns:a16="http://schemas.microsoft.com/office/drawing/2014/main" id="{867D2CB9-C829-9876-2F92-88BA3AFE7243}"/>
                </a:ext>
              </a:extLst>
            </p:cNvPr>
            <p:cNvCxnSpPr/>
            <p:nvPr/>
          </p:nvCxnSpPr>
          <p:spPr>
            <a:xfrm>
              <a:off x="338667" y="2494844"/>
              <a:ext cx="0" cy="3421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Zone de texte 12">
              <a:extLst>
                <a:ext uri="{FF2B5EF4-FFF2-40B4-BE49-F238E27FC236}">
                  <a16:creationId xmlns:a16="http://schemas.microsoft.com/office/drawing/2014/main" id="{3A9D84FC-E5D7-6DAF-CFD0-9EEC50CB54D2}"/>
                </a:ext>
              </a:extLst>
            </p:cNvPr>
            <p:cNvSpPr txBox="1"/>
            <p:nvPr/>
          </p:nvSpPr>
          <p:spPr>
            <a:xfrm>
              <a:off x="0" y="2839155"/>
              <a:ext cx="1912973" cy="1277900"/>
            </a:xfrm>
            <a:prstGeom prst="rect">
              <a:avLst/>
            </a:prstGeom>
            <a:solidFill>
              <a:schemeClr val="lt1"/>
            </a:solidFill>
            <a:ln w="127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Église antiochienne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Syriaque maronite</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(687)</a:t>
              </a:r>
            </a:p>
            <a:p>
              <a:pPr algn="ctr"/>
              <a:r>
                <a:rPr lang="fr-FR" b="1"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Patriarcat</a:t>
              </a:r>
              <a:r>
                <a:rPr lang="fr-FR"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maronite</a:t>
              </a:r>
              <a:endParaRPr lang="fr-FR" sz="11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cxnSp>
          <p:nvCxnSpPr>
            <p:cNvPr id="195" name="Connecteur droit 194">
              <a:extLst>
                <a:ext uri="{FF2B5EF4-FFF2-40B4-BE49-F238E27FC236}">
                  <a16:creationId xmlns:a16="http://schemas.microsoft.com/office/drawing/2014/main" id="{887F6432-E25A-4339-F041-540CD744C044}"/>
                </a:ext>
              </a:extLst>
            </p:cNvPr>
            <p:cNvCxnSpPr/>
            <p:nvPr/>
          </p:nvCxnSpPr>
          <p:spPr>
            <a:xfrm flipH="1">
              <a:off x="1603022" y="2489200"/>
              <a:ext cx="5700" cy="2088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Connecteur droit 195">
              <a:extLst>
                <a:ext uri="{FF2B5EF4-FFF2-40B4-BE49-F238E27FC236}">
                  <a16:creationId xmlns:a16="http://schemas.microsoft.com/office/drawing/2014/main" id="{29A3156F-3D94-97A0-98FC-0D82A5A4C7C5}"/>
                </a:ext>
              </a:extLst>
            </p:cNvPr>
            <p:cNvCxnSpPr/>
            <p:nvPr/>
          </p:nvCxnSpPr>
          <p:spPr>
            <a:xfrm>
              <a:off x="1586089" y="2703688"/>
              <a:ext cx="694267" cy="5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Connecteur droit 196">
              <a:extLst>
                <a:ext uri="{FF2B5EF4-FFF2-40B4-BE49-F238E27FC236}">
                  <a16:creationId xmlns:a16="http://schemas.microsoft.com/office/drawing/2014/main" id="{F9B65364-8E35-3E4E-5223-28DC9C4F11CF}"/>
                </a:ext>
              </a:extLst>
            </p:cNvPr>
            <p:cNvCxnSpPr>
              <a:cxnSpLocks/>
            </p:cNvCxnSpPr>
            <p:nvPr/>
          </p:nvCxnSpPr>
          <p:spPr>
            <a:xfrm>
              <a:off x="2280356" y="2709333"/>
              <a:ext cx="1" cy="10293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 name="Connecteur droit 3">
            <a:extLst>
              <a:ext uri="{FF2B5EF4-FFF2-40B4-BE49-F238E27FC236}">
                <a16:creationId xmlns:a16="http://schemas.microsoft.com/office/drawing/2014/main" id="{738FDEC3-35DA-6D50-9FC1-56AF35898091}"/>
              </a:ext>
            </a:extLst>
          </p:cNvPr>
          <p:cNvCxnSpPr>
            <a:cxnSpLocks/>
          </p:cNvCxnSpPr>
          <p:nvPr/>
        </p:nvCxnSpPr>
        <p:spPr>
          <a:xfrm>
            <a:off x="10330962" y="3299010"/>
            <a:ext cx="0" cy="12283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DFC1ABA-8CB2-96FC-AE8F-5DD3752E1E19}"/>
              </a:ext>
            </a:extLst>
          </p:cNvPr>
          <p:cNvSpPr txBox="1"/>
          <p:nvPr/>
        </p:nvSpPr>
        <p:spPr>
          <a:xfrm>
            <a:off x="6621754" y="4527379"/>
            <a:ext cx="4565895" cy="400110"/>
          </a:xfrm>
          <a:prstGeom prst="rect">
            <a:avLst/>
          </a:prstGeom>
          <a:solidFill>
            <a:schemeClr val="bg1"/>
          </a:solidFill>
          <a:ln>
            <a:solidFill>
              <a:schemeClr val="tx1"/>
            </a:solidFill>
          </a:ln>
        </p:spPr>
        <p:txBody>
          <a:bodyPr wrap="square" rtlCol="0">
            <a:spAutoFit/>
          </a:bodyPr>
          <a:lstStyle/>
          <a:p>
            <a:r>
              <a:rPr lang="fr-FR" sz="2000" b="1" dirty="0">
                <a:highlight>
                  <a:srgbClr val="FFFF00"/>
                </a:highlight>
              </a:rPr>
              <a:t>Patriarcat</a:t>
            </a:r>
            <a:r>
              <a:rPr lang="fr-FR" sz="2000" dirty="0">
                <a:highlight>
                  <a:srgbClr val="FFFF00"/>
                </a:highlight>
              </a:rPr>
              <a:t> assyrien</a:t>
            </a:r>
            <a:r>
              <a:rPr lang="fr-FR" sz="2000" dirty="0"/>
              <a:t> (1552) – </a:t>
            </a:r>
            <a:r>
              <a:rPr lang="fr-FR" sz="2000" dirty="0">
                <a:highlight>
                  <a:srgbClr val="FFFF00"/>
                </a:highlight>
              </a:rPr>
              <a:t>Chaldéen </a:t>
            </a:r>
            <a:r>
              <a:rPr lang="fr-FR" sz="2000" dirty="0"/>
              <a:t> </a:t>
            </a:r>
          </a:p>
        </p:txBody>
      </p:sp>
    </p:spTree>
    <p:extLst>
      <p:ext uri="{BB962C8B-B14F-4D97-AF65-F5344CB8AC3E}">
        <p14:creationId xmlns:p14="http://schemas.microsoft.com/office/powerpoint/2010/main" val="74084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B649B-468A-8AE7-283A-544A104C8A42}"/>
              </a:ext>
            </a:extLst>
          </p:cNvPr>
          <p:cNvSpPr>
            <a:spLocks noGrp="1"/>
          </p:cNvSpPr>
          <p:nvPr>
            <p:ph type="ctrTitle"/>
          </p:nvPr>
        </p:nvSpPr>
        <p:spPr>
          <a:xfrm>
            <a:off x="1524000" y="1393581"/>
            <a:ext cx="9144000" cy="2495585"/>
          </a:xfrm>
        </p:spPr>
        <p:txBody>
          <a:bodyPr>
            <a:noAutofit/>
          </a:bodyPr>
          <a:lstStyle/>
          <a:p>
            <a:r>
              <a:rPr lang="fr-FR" sz="3600" u="sng" dirty="0">
                <a:effectLst/>
                <a:latin typeface="Calibri" panose="020F0502020204030204" pitchFamily="34" charset="0"/>
                <a:ea typeface="Times New Roman" panose="02020603050405020304" pitchFamily="18" charset="0"/>
              </a:rPr>
              <a:t>Les chrétiens d'Orient : </a:t>
            </a:r>
            <a:br>
              <a:rPr lang="fr-FR" sz="3600" u="sng" dirty="0">
                <a:effectLst/>
                <a:latin typeface="Calibri" panose="020F0502020204030204" pitchFamily="34" charset="0"/>
                <a:ea typeface="Times New Roman" panose="02020603050405020304" pitchFamily="18" charset="0"/>
              </a:rPr>
            </a:br>
            <a:br>
              <a:rPr lang="fr-FR" sz="3600" u="sng" dirty="0">
                <a:effectLst/>
                <a:latin typeface="Calibri" panose="020F0502020204030204" pitchFamily="34" charset="0"/>
                <a:ea typeface="Times New Roman" panose="02020603050405020304" pitchFamily="18" charset="0"/>
              </a:rPr>
            </a:br>
            <a:r>
              <a:rPr lang="fr-FR" sz="3600" u="sng" dirty="0">
                <a:effectLst/>
                <a:latin typeface="Calibri" panose="020F0502020204030204" pitchFamily="34" charset="0"/>
                <a:ea typeface="Times New Roman" panose="02020603050405020304" pitchFamily="18" charset="0"/>
              </a:rPr>
              <a:t>descendants des premiers chrétiens.</a:t>
            </a:r>
            <a:br>
              <a:rPr lang="fr-FR" sz="3600" u="sng" dirty="0">
                <a:effectLst/>
                <a:latin typeface="Calibri" panose="020F0502020204030204" pitchFamily="34" charset="0"/>
                <a:ea typeface="Times New Roman" panose="02020603050405020304" pitchFamily="18" charset="0"/>
              </a:rPr>
            </a:br>
            <a:endParaRPr lang="fr-FR" dirty="0"/>
          </a:p>
        </p:txBody>
      </p:sp>
      <p:sp>
        <p:nvSpPr>
          <p:cNvPr id="3" name="Sous-titre 2">
            <a:extLst>
              <a:ext uri="{FF2B5EF4-FFF2-40B4-BE49-F238E27FC236}">
                <a16:creationId xmlns:a16="http://schemas.microsoft.com/office/drawing/2014/main" id="{8D59DD61-8F12-397E-F2CF-F4F4E8E20CC4}"/>
              </a:ext>
            </a:extLst>
          </p:cNvPr>
          <p:cNvSpPr>
            <a:spLocks noGrp="1"/>
          </p:cNvSpPr>
          <p:nvPr>
            <p:ph type="subTitle" idx="1"/>
          </p:nvPr>
        </p:nvSpPr>
        <p:spPr>
          <a:xfrm>
            <a:off x="1524000" y="3602038"/>
            <a:ext cx="9144000" cy="3095324"/>
          </a:xfrm>
        </p:spPr>
        <p:txBody>
          <a:bodyPr>
            <a:normAutofit/>
          </a:bodyPr>
          <a:lstStyle/>
          <a:p>
            <a:r>
              <a:rPr lang="fr-FR" sz="3600" u="sng" dirty="0">
                <a:latin typeface="Calibri" panose="020F0502020204030204" pitchFamily="34" charset="0"/>
                <a:ea typeface="Times New Roman" panose="02020603050405020304" pitchFamily="18" charset="0"/>
              </a:rPr>
              <a:t>Qui sont-ils ?</a:t>
            </a:r>
            <a:br>
              <a:rPr lang="fr-FR" sz="3600" u="sng" dirty="0">
                <a:latin typeface="Calibri" panose="020F0502020204030204" pitchFamily="34" charset="0"/>
                <a:ea typeface="Times New Roman" panose="02020603050405020304" pitchFamily="18" charset="0"/>
              </a:rPr>
            </a:br>
            <a:br>
              <a:rPr lang="fr-FR" sz="3600" dirty="0">
                <a:latin typeface="Times New Roman" panose="02020603050405020304" pitchFamily="18" charset="0"/>
                <a:ea typeface="Times New Roman" panose="02020603050405020304" pitchFamily="18" charset="0"/>
              </a:rPr>
            </a:br>
            <a:r>
              <a:rPr lang="fr-FR" sz="3600" u="sng" dirty="0">
                <a:latin typeface="Calibri" panose="020F0502020204030204" pitchFamily="34" charset="0"/>
                <a:ea typeface="Times New Roman" panose="02020603050405020304" pitchFamily="18" charset="0"/>
              </a:rPr>
              <a:t>Points communs</a:t>
            </a:r>
          </a:p>
          <a:p>
            <a:r>
              <a:rPr lang="fr-FR" sz="3600" u="sng" dirty="0">
                <a:latin typeface="Calibri" panose="020F0502020204030204" pitchFamily="34" charset="0"/>
                <a:ea typeface="Times New Roman" panose="02020603050405020304" pitchFamily="18" charset="0"/>
              </a:rPr>
              <a:t> Diversité </a:t>
            </a:r>
          </a:p>
          <a:p>
            <a:r>
              <a:rPr lang="fr-FR" sz="3600" u="sng" dirty="0">
                <a:latin typeface="Calibri" panose="020F0502020204030204" pitchFamily="34" charset="0"/>
                <a:ea typeface="Times New Roman" panose="02020603050405020304" pitchFamily="18" charset="0"/>
              </a:rPr>
              <a:t>Mission</a:t>
            </a:r>
            <a:endParaRPr lang="fr-FR" sz="3600" dirty="0"/>
          </a:p>
        </p:txBody>
      </p:sp>
    </p:spTree>
    <p:extLst>
      <p:ext uri="{BB962C8B-B14F-4D97-AF65-F5344CB8AC3E}">
        <p14:creationId xmlns:p14="http://schemas.microsoft.com/office/powerpoint/2010/main" val="216550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A0A072-C7D1-ED9D-16CD-97EA218DF6B2}"/>
              </a:ext>
            </a:extLst>
          </p:cNvPr>
          <p:cNvSpPr>
            <a:spLocks noGrp="1"/>
          </p:cNvSpPr>
          <p:nvPr>
            <p:ph type="ctrTitle"/>
          </p:nvPr>
        </p:nvSpPr>
        <p:spPr>
          <a:xfrm>
            <a:off x="1746422" y="1122363"/>
            <a:ext cx="8921578" cy="879432"/>
          </a:xfrm>
        </p:spPr>
        <p:txBody>
          <a:bodyPr>
            <a:normAutofit fontScale="90000"/>
          </a:bodyPr>
          <a:lstStyle/>
          <a:p>
            <a:r>
              <a:rPr lang="fr-FR" dirty="0"/>
              <a:t>Petite Arménie - Cilicie</a:t>
            </a:r>
          </a:p>
        </p:txBody>
      </p:sp>
      <p:sp>
        <p:nvSpPr>
          <p:cNvPr id="3" name="Sous-titre 2">
            <a:extLst>
              <a:ext uri="{FF2B5EF4-FFF2-40B4-BE49-F238E27FC236}">
                <a16:creationId xmlns:a16="http://schemas.microsoft.com/office/drawing/2014/main" id="{04434A19-2839-141A-3DD5-C1940C06F4A2}"/>
              </a:ext>
            </a:extLst>
          </p:cNvPr>
          <p:cNvSpPr>
            <a:spLocks noGrp="1"/>
          </p:cNvSpPr>
          <p:nvPr>
            <p:ph type="subTitle" idx="1"/>
          </p:nvPr>
        </p:nvSpPr>
        <p:spPr/>
        <p:txBody>
          <a:bodyPr/>
          <a:lstStyle/>
          <a:p>
            <a:endParaRPr lang="fr-FR"/>
          </a:p>
        </p:txBody>
      </p:sp>
      <p:pic>
        <p:nvPicPr>
          <p:cNvPr id="2050" name="Picture 2" descr="InfoCatho">
            <a:extLst>
              <a:ext uri="{FF2B5EF4-FFF2-40B4-BE49-F238E27FC236}">
                <a16:creationId xmlns:a16="http://schemas.microsoft.com/office/drawing/2014/main" id="{58F5FB4C-A5D7-E4B0-D877-1053EEC81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672" y="2018271"/>
            <a:ext cx="7924929" cy="469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5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6DAEB7-C5D2-4AB9-7111-7443FC88D067}"/>
              </a:ext>
            </a:extLst>
          </p:cNvPr>
          <p:cNvSpPr>
            <a:spLocks noGrp="1"/>
          </p:cNvSpPr>
          <p:nvPr>
            <p:ph type="title"/>
          </p:nvPr>
        </p:nvSpPr>
        <p:spPr>
          <a:xfrm>
            <a:off x="838200" y="215660"/>
            <a:ext cx="10515600" cy="974785"/>
          </a:xfrm>
        </p:spPr>
        <p:txBody>
          <a:bodyPr>
            <a:normAutofit/>
          </a:bodyPr>
          <a:lstStyle/>
          <a:p>
            <a:pPr algn="ctr"/>
            <a:r>
              <a:rPr lang="fr-FR" sz="2800" b="1" u="sng" dirty="0">
                <a:latin typeface="+mn-lt"/>
              </a:rPr>
              <a:t>L’ÉGLISE ARMÉNIENNE CATHOLIQUE</a:t>
            </a:r>
            <a:endParaRPr lang="fr-FR" sz="2800" b="1" dirty="0">
              <a:latin typeface="+mn-lt"/>
            </a:endParaRPr>
          </a:p>
        </p:txBody>
      </p:sp>
      <p:sp>
        <p:nvSpPr>
          <p:cNvPr id="3" name="Espace réservé du contenu 2">
            <a:extLst>
              <a:ext uri="{FF2B5EF4-FFF2-40B4-BE49-F238E27FC236}">
                <a16:creationId xmlns:a16="http://schemas.microsoft.com/office/drawing/2014/main" id="{A3B02A8F-F66F-FFA8-B8CA-345345F0C65A}"/>
              </a:ext>
            </a:extLst>
          </p:cNvPr>
          <p:cNvSpPr>
            <a:spLocks noGrp="1"/>
          </p:cNvSpPr>
          <p:nvPr>
            <p:ph idx="1"/>
          </p:nvPr>
        </p:nvSpPr>
        <p:spPr>
          <a:xfrm>
            <a:off x="745881" y="1492702"/>
            <a:ext cx="10515600" cy="4942604"/>
          </a:xfrm>
        </p:spPr>
        <p:txBody>
          <a:bodyPr>
            <a:normAutofit fontScale="92500" lnSpcReduction="10000"/>
          </a:bodyPr>
          <a:lstStyle/>
          <a:p>
            <a:r>
              <a:rPr lang="fr-FR" dirty="0"/>
              <a:t>Les arméniens se réfugient en Cilicie fondant au 11</a:t>
            </a:r>
            <a:r>
              <a:rPr lang="fr-FR" baseline="30000" dirty="0"/>
              <a:t>ème</a:t>
            </a:r>
            <a:r>
              <a:rPr lang="fr-FR" dirty="0"/>
              <a:t> siècle le  royaume médiéval de Cilicie appelé également Petite Arménie.</a:t>
            </a:r>
          </a:p>
          <a:p>
            <a:r>
              <a:rPr lang="fr-FR" dirty="0"/>
              <a:t>Les arméniens entretiennent de bonnes relations avec les croisés et les missionnaires.</a:t>
            </a:r>
          </a:p>
          <a:p>
            <a:r>
              <a:rPr lang="fr-FR" dirty="0"/>
              <a:t>Après le chute du royaume de Cilicie, les arméniens se dispersent et leur identité n’est préservée que par leur langue et leur foi chrétienne. En 1742, Benoit XIV les reconnait comme composante de l’Église catholique romaine.</a:t>
            </a:r>
          </a:p>
          <a:p>
            <a:r>
              <a:rPr lang="fr-FR" dirty="0"/>
              <a:t>Sur l’île de San Lazzaro à Venise, une congrégation de moines est installée depuis 1717. </a:t>
            </a:r>
          </a:p>
          <a:p>
            <a:r>
              <a:rPr lang="fr-FR" dirty="0"/>
              <a:t>Fondation du monastère de </a:t>
            </a:r>
            <a:r>
              <a:rPr lang="fr-FR" dirty="0">
                <a:highlight>
                  <a:srgbClr val="FFFF00"/>
                </a:highlight>
              </a:rPr>
              <a:t>Bzommar au Liban, siège du patriarcat</a:t>
            </a:r>
            <a:r>
              <a:rPr lang="fr-FR" dirty="0"/>
              <a:t>, et dont la liturgie est en arménien, arabe ou même français.</a:t>
            </a:r>
          </a:p>
          <a:p>
            <a:r>
              <a:rPr lang="fr-FR" dirty="0"/>
              <a:t>Estimations : total 600 000 dont 80 000 au Liban et 36 000 en France.</a:t>
            </a:r>
          </a:p>
          <a:p>
            <a:endParaRPr lang="fr-FR" dirty="0"/>
          </a:p>
        </p:txBody>
      </p:sp>
    </p:spTree>
    <p:extLst>
      <p:ext uri="{BB962C8B-B14F-4D97-AF65-F5344CB8AC3E}">
        <p14:creationId xmlns:p14="http://schemas.microsoft.com/office/powerpoint/2010/main" val="3360880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F6D11-7882-C735-0B50-3848AE19D238}"/>
              </a:ext>
            </a:extLst>
          </p:cNvPr>
          <p:cNvSpPr>
            <a:spLocks noGrp="1"/>
          </p:cNvSpPr>
          <p:nvPr>
            <p:ph type="title"/>
          </p:nvPr>
        </p:nvSpPr>
        <p:spPr>
          <a:xfrm>
            <a:off x="838200" y="365125"/>
            <a:ext cx="10515600" cy="661418"/>
          </a:xfrm>
        </p:spPr>
        <p:txBody>
          <a:bodyPr>
            <a:normAutofit/>
          </a:bodyPr>
          <a:lstStyle/>
          <a:p>
            <a:pPr algn="ctr"/>
            <a:r>
              <a:rPr lang="fr-FR" sz="2800" b="1" u="sng" dirty="0">
                <a:latin typeface="+mn-lt"/>
              </a:rPr>
              <a:t>LES ÉGLISES ORIENTALES ORTHODOXES (I)</a:t>
            </a:r>
          </a:p>
        </p:txBody>
      </p:sp>
      <p:sp>
        <p:nvSpPr>
          <p:cNvPr id="3" name="Espace réservé du contenu 2">
            <a:extLst>
              <a:ext uri="{FF2B5EF4-FFF2-40B4-BE49-F238E27FC236}">
                <a16:creationId xmlns:a16="http://schemas.microsoft.com/office/drawing/2014/main" id="{82B71167-FF71-5DA1-44AB-F98F3AF98F0B}"/>
              </a:ext>
            </a:extLst>
          </p:cNvPr>
          <p:cNvSpPr>
            <a:spLocks noGrp="1"/>
          </p:cNvSpPr>
          <p:nvPr>
            <p:ph idx="1"/>
          </p:nvPr>
        </p:nvSpPr>
        <p:spPr>
          <a:xfrm>
            <a:off x="677795" y="1604514"/>
            <a:ext cx="10836410" cy="4787660"/>
          </a:xfrm>
        </p:spPr>
        <p:txBody>
          <a:bodyPr>
            <a:normAutofit/>
          </a:bodyPr>
          <a:lstStyle/>
          <a:p>
            <a:pPr marL="0" indent="0" algn="ctr">
              <a:buNone/>
            </a:pPr>
            <a:r>
              <a:rPr lang="fr-FR" dirty="0"/>
              <a:t>Églises autocéphales et (souvent) nationalistes.</a:t>
            </a:r>
          </a:p>
          <a:p>
            <a:r>
              <a:rPr lang="fr-FR" dirty="0"/>
              <a:t>Les </a:t>
            </a:r>
            <a:r>
              <a:rPr lang="fr-FR" u="sng" dirty="0">
                <a:highlight>
                  <a:srgbClr val="00FFFF"/>
                </a:highlight>
              </a:rPr>
              <a:t>grecs-orthodoxes</a:t>
            </a:r>
            <a:r>
              <a:rPr lang="fr-FR" dirty="0"/>
              <a:t> issus de l’Église d’Antioche de rite byzantin font partie des 1</a:t>
            </a:r>
            <a:r>
              <a:rPr lang="fr-FR" baseline="30000" dirty="0"/>
              <a:t>ers</a:t>
            </a:r>
            <a:r>
              <a:rPr lang="fr-FR" dirty="0"/>
              <a:t> chrétiens. Ils représentent la 2</a:t>
            </a:r>
            <a:r>
              <a:rPr lang="fr-FR" baseline="30000" dirty="0"/>
              <a:t>ème</a:t>
            </a:r>
            <a:r>
              <a:rPr lang="fr-FR" dirty="0"/>
              <a:t> communauté chrétienne au Liban après les maronites. Dits Église-des-sept-conciles, ils sont étroitement liés aux orthodoxes de Grèce, Chypre, Russie, Bulgarie, Serbe, Ukraine et Roumanie. </a:t>
            </a:r>
            <a:r>
              <a:rPr lang="fr-FR" dirty="0">
                <a:highlight>
                  <a:srgbClr val="00FFFF"/>
                </a:highlight>
              </a:rPr>
              <a:t>Le siège de leur patriarche est à Beyrouth.</a:t>
            </a:r>
            <a:r>
              <a:rPr lang="fr-FR" dirty="0"/>
              <a:t> Leur liturgie est en grec et en arabe.</a:t>
            </a:r>
          </a:p>
          <a:p>
            <a:r>
              <a:rPr lang="fr-FR" dirty="0"/>
              <a:t>Les </a:t>
            </a:r>
            <a:r>
              <a:rPr lang="fr-FR" u="sng" dirty="0">
                <a:highlight>
                  <a:srgbClr val="00FFFF"/>
                </a:highlight>
              </a:rPr>
              <a:t>arméniens-orthodoxes</a:t>
            </a:r>
            <a:r>
              <a:rPr lang="fr-FR" dirty="0"/>
              <a:t> ont noué des contacts cordiaux avec le Vatican où ils ont un représentant permanent car aucune divergence théologique. Ils ont un </a:t>
            </a:r>
            <a:r>
              <a:rPr lang="fr-FR" dirty="0">
                <a:highlight>
                  <a:srgbClr val="00FFFF"/>
                </a:highlight>
              </a:rPr>
              <a:t>Patriarcat au Liban à Antélias.</a:t>
            </a:r>
          </a:p>
          <a:p>
            <a:pPr marL="0" indent="0">
              <a:buNone/>
            </a:pPr>
            <a:r>
              <a:rPr lang="fr-FR" dirty="0"/>
              <a:t> P</a:t>
            </a:r>
            <a:r>
              <a:rPr lang="fr-FR" u="sng" dirty="0"/>
              <a:t>articularité </a:t>
            </a:r>
            <a:r>
              <a:rPr lang="fr-FR" dirty="0"/>
              <a:t>: Ils fêtent Pâques avec les catholiques et Noël à l’épiphanie.</a:t>
            </a:r>
          </a:p>
          <a:p>
            <a:endParaRPr lang="fr-FR" dirty="0"/>
          </a:p>
        </p:txBody>
      </p:sp>
    </p:spTree>
    <p:extLst>
      <p:ext uri="{BB962C8B-B14F-4D97-AF65-F5344CB8AC3E}">
        <p14:creationId xmlns:p14="http://schemas.microsoft.com/office/powerpoint/2010/main" val="2586531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3A5086-1DDA-5FDB-B2D0-7AAA92FC4CF4}"/>
              </a:ext>
            </a:extLst>
          </p:cNvPr>
          <p:cNvSpPr>
            <a:spLocks noGrp="1"/>
          </p:cNvSpPr>
          <p:nvPr>
            <p:ph type="title"/>
          </p:nvPr>
        </p:nvSpPr>
        <p:spPr>
          <a:xfrm>
            <a:off x="838200" y="365126"/>
            <a:ext cx="10515600" cy="609660"/>
          </a:xfrm>
        </p:spPr>
        <p:txBody>
          <a:bodyPr>
            <a:normAutofit/>
          </a:bodyPr>
          <a:lstStyle/>
          <a:p>
            <a:pPr algn="ctr"/>
            <a:r>
              <a:rPr lang="fr-FR" sz="2800" b="1" u="sng" dirty="0">
                <a:latin typeface="+mn-lt"/>
              </a:rPr>
              <a:t>LES ÉGLISES ORTHODOXES ORIENTALES (II)</a:t>
            </a:r>
            <a:endParaRPr lang="fr-FR" sz="2800" b="1" dirty="0"/>
          </a:p>
        </p:txBody>
      </p:sp>
      <p:sp>
        <p:nvSpPr>
          <p:cNvPr id="3" name="Espace réservé du contenu 2">
            <a:extLst>
              <a:ext uri="{FF2B5EF4-FFF2-40B4-BE49-F238E27FC236}">
                <a16:creationId xmlns:a16="http://schemas.microsoft.com/office/drawing/2014/main" id="{1D923364-5ED2-0271-2A07-4B58B7CA05DC}"/>
              </a:ext>
            </a:extLst>
          </p:cNvPr>
          <p:cNvSpPr>
            <a:spLocks noGrp="1"/>
          </p:cNvSpPr>
          <p:nvPr>
            <p:ph idx="1"/>
          </p:nvPr>
        </p:nvSpPr>
        <p:spPr>
          <a:xfrm>
            <a:off x="838200" y="1647644"/>
            <a:ext cx="10515600" cy="3692557"/>
          </a:xfrm>
        </p:spPr>
        <p:txBody>
          <a:bodyPr>
            <a:normAutofit fontScale="92500"/>
          </a:bodyPr>
          <a:lstStyle/>
          <a:p>
            <a:r>
              <a:rPr lang="fr-FR" u="sng" dirty="0">
                <a:highlight>
                  <a:srgbClr val="00FFFF"/>
                </a:highlight>
              </a:rPr>
              <a:t>L’Église syriaque </a:t>
            </a:r>
            <a:r>
              <a:rPr lang="fr-FR" dirty="0"/>
              <a:t>fait partie des Églises des trois conciles car elle s’oppose aux décisions du concile de Chalcédoine. Son </a:t>
            </a:r>
            <a:r>
              <a:rPr lang="fr-FR" dirty="0">
                <a:highlight>
                  <a:srgbClr val="00FFFF"/>
                </a:highlight>
              </a:rPr>
              <a:t>siège est à Damas</a:t>
            </a:r>
            <a:r>
              <a:rPr lang="fr-FR" dirty="0"/>
              <a:t>.</a:t>
            </a:r>
          </a:p>
          <a:p>
            <a:r>
              <a:rPr lang="fr-FR" u="sng" dirty="0">
                <a:highlight>
                  <a:srgbClr val="00FFFF"/>
                </a:highlight>
              </a:rPr>
              <a:t>L’Église copte </a:t>
            </a:r>
            <a:r>
              <a:rPr lang="fr-FR" dirty="0"/>
              <a:t>: fondée par saint Marc, antéchalcédonienne, et fait partie de l’Église des trois conciles. Son chef porte le titre de </a:t>
            </a:r>
            <a:r>
              <a:rPr lang="fr-FR" dirty="0">
                <a:highlight>
                  <a:srgbClr val="00FFFF"/>
                </a:highlight>
              </a:rPr>
              <a:t>pape et réside au Caire</a:t>
            </a:r>
            <a:r>
              <a:rPr lang="fr-FR" dirty="0"/>
              <a:t>. Elle rassemble 15-20 millions de baptisés. Elle a inclus jusqu’en 1959 l’Église éthiopienne orthodoxe (40 à 45 millions de fidèles).</a:t>
            </a:r>
          </a:p>
          <a:p>
            <a:r>
              <a:rPr lang="fr-FR" dirty="0"/>
              <a:t>Importante contribution de l’Église d’Alexandrie à la chrétienté durant les 1</a:t>
            </a:r>
            <a:r>
              <a:rPr lang="fr-FR" baseline="30000" dirty="0"/>
              <a:t>ers </a:t>
            </a:r>
            <a:r>
              <a:rPr lang="fr-FR" dirty="0"/>
              <a:t> siècles et monachisme chrétien débuté au désert avec Antoine le Grand, Paul de Thèbes, Pacôme, etc.</a:t>
            </a:r>
          </a:p>
        </p:txBody>
      </p:sp>
    </p:spTree>
    <p:extLst>
      <p:ext uri="{BB962C8B-B14F-4D97-AF65-F5344CB8AC3E}">
        <p14:creationId xmlns:p14="http://schemas.microsoft.com/office/powerpoint/2010/main" val="136949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9A872-F43C-6878-A5F0-1A58C8CACB73}"/>
              </a:ext>
            </a:extLst>
          </p:cNvPr>
          <p:cNvSpPr>
            <a:spLocks noGrp="1"/>
          </p:cNvSpPr>
          <p:nvPr>
            <p:ph type="title"/>
          </p:nvPr>
        </p:nvSpPr>
        <p:spPr>
          <a:xfrm>
            <a:off x="838200" y="371026"/>
            <a:ext cx="10515600" cy="1138597"/>
          </a:xfrm>
        </p:spPr>
        <p:txBody>
          <a:bodyPr>
            <a:normAutofit/>
          </a:bodyPr>
          <a:lstStyle/>
          <a:p>
            <a:pPr algn="ctr"/>
            <a:r>
              <a:rPr lang="fr-FR" sz="2800" b="1" u="sng" dirty="0">
                <a:latin typeface="+mn-lt"/>
              </a:rPr>
              <a:t>DIFFÉRENCES NOTABLES ENTRE ORTHODOXES ET CATHOLIQUES</a:t>
            </a:r>
          </a:p>
        </p:txBody>
      </p:sp>
      <p:sp>
        <p:nvSpPr>
          <p:cNvPr id="3" name="Espace réservé du contenu 2">
            <a:extLst>
              <a:ext uri="{FF2B5EF4-FFF2-40B4-BE49-F238E27FC236}">
                <a16:creationId xmlns:a16="http://schemas.microsoft.com/office/drawing/2014/main" id="{8D3E4162-1DF3-DC94-8114-8CC5CAE5EAC4}"/>
              </a:ext>
            </a:extLst>
          </p:cNvPr>
          <p:cNvSpPr>
            <a:spLocks noGrp="1"/>
          </p:cNvSpPr>
          <p:nvPr>
            <p:ph idx="1"/>
          </p:nvPr>
        </p:nvSpPr>
        <p:spPr>
          <a:xfrm>
            <a:off x="838200" y="1708030"/>
            <a:ext cx="10515600" cy="4546120"/>
          </a:xfrm>
        </p:spPr>
        <p:txBody>
          <a:bodyPr>
            <a:normAutofit lnSpcReduction="10000"/>
          </a:bodyPr>
          <a:lstStyle/>
          <a:p>
            <a:r>
              <a:rPr lang="fr-FR" dirty="0"/>
              <a:t>Usage du calendrier julien, d’où Noël fêté à l’Épiphanie et les fêtes mobiles, carême, Pâques, Ascension, Pentecôte sujettes à ce calendrier.</a:t>
            </a:r>
          </a:p>
          <a:p>
            <a:r>
              <a:rPr lang="fr-FR" dirty="0"/>
              <a:t>Leurs liturgies et leurs messes n’ont pas été modifiées depuis les origines.</a:t>
            </a:r>
          </a:p>
          <a:p>
            <a:r>
              <a:rPr lang="fr-FR" dirty="0"/>
              <a:t>Les célébrations et fêtes instituées par les papes après le schisme sont ignorées chez les orthodoxes (ex. l’Immaculée Conception).</a:t>
            </a:r>
          </a:p>
          <a:p>
            <a:r>
              <a:rPr lang="fr-FR" dirty="0"/>
              <a:t>L'Église orthodoxe permet le divorce et le remariage, </a:t>
            </a:r>
            <a:r>
              <a:rPr lang="fr-FR" u="sng" dirty="0"/>
              <a:t>par exception</a:t>
            </a:r>
            <a:r>
              <a:rPr lang="fr-FR" dirty="0"/>
              <a:t>, ‘’une concession nécessaire au péché humain’’. </a:t>
            </a:r>
          </a:p>
          <a:p>
            <a:r>
              <a:rPr lang="fr-FR" dirty="0"/>
              <a:t>Les orthodoxes sont jaloux de leur autonomie et de leurs particularismes.</a:t>
            </a:r>
          </a:p>
        </p:txBody>
      </p:sp>
    </p:spTree>
    <p:extLst>
      <p:ext uri="{BB962C8B-B14F-4D97-AF65-F5344CB8AC3E}">
        <p14:creationId xmlns:p14="http://schemas.microsoft.com/office/powerpoint/2010/main" val="1714546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CE3FCD-F1C5-92F8-7EB6-F860FC60DFA1}"/>
              </a:ext>
            </a:extLst>
          </p:cNvPr>
          <p:cNvSpPr>
            <a:spLocks noGrp="1"/>
          </p:cNvSpPr>
          <p:nvPr>
            <p:ph type="ctrTitle"/>
          </p:nvPr>
        </p:nvSpPr>
        <p:spPr>
          <a:xfrm>
            <a:off x="1524000" y="465826"/>
            <a:ext cx="9144000" cy="612475"/>
          </a:xfrm>
        </p:spPr>
        <p:txBody>
          <a:bodyPr>
            <a:normAutofit/>
          </a:bodyPr>
          <a:lstStyle/>
          <a:p>
            <a:r>
              <a:rPr lang="fr-FR" sz="2800" b="1" u="sng" dirty="0">
                <a:latin typeface="+mn-lt"/>
              </a:rPr>
              <a:t>LES PROTESTANTS</a:t>
            </a:r>
          </a:p>
        </p:txBody>
      </p:sp>
      <p:sp>
        <p:nvSpPr>
          <p:cNvPr id="3" name="Sous-titre 2">
            <a:extLst>
              <a:ext uri="{FF2B5EF4-FFF2-40B4-BE49-F238E27FC236}">
                <a16:creationId xmlns:a16="http://schemas.microsoft.com/office/drawing/2014/main" id="{775A105F-273D-FFA1-7DF1-105F7EC718A6}"/>
              </a:ext>
            </a:extLst>
          </p:cNvPr>
          <p:cNvSpPr>
            <a:spLocks noGrp="1"/>
          </p:cNvSpPr>
          <p:nvPr>
            <p:ph type="subTitle" idx="1"/>
          </p:nvPr>
        </p:nvSpPr>
        <p:spPr>
          <a:xfrm>
            <a:off x="966158" y="1483743"/>
            <a:ext cx="10325819" cy="5158597"/>
          </a:xfrm>
        </p:spPr>
        <p:txBody>
          <a:bodyPr>
            <a:normAutofit lnSpcReduction="10000"/>
          </a:bodyPr>
          <a:lstStyle/>
          <a:p>
            <a:pPr algn="l"/>
            <a:r>
              <a:rPr lang="fr-FR" dirty="0"/>
              <a:t>Les branches majeures de la réforme protestante sont présentes au Proche-Orient arabe. Les américains arrivent en 1821 à Jérusalem puis en 1823 à Beyrouth pour en faire leur base. Des églises voient le jour dès 1833 mais les effectifs restent modestes malgré les propositions alléchantes des missionnaires évangéliques.</a:t>
            </a:r>
          </a:p>
          <a:p>
            <a:pPr algn="l"/>
            <a:r>
              <a:rPr lang="fr-FR" dirty="0"/>
              <a:t>En 1874 le lycée évangélique syrien de 1866 devient une université. En 1920, il prend le nom d’Université Américaine de Beyrouth (AUB) et attire des étudiants de tous les pays du Moyen-Orient. Vu le succès, une branche de l’AUB est en construction à Chypre.</a:t>
            </a:r>
          </a:p>
          <a:p>
            <a:pPr algn="l"/>
            <a:r>
              <a:rPr lang="fr-FR" dirty="0"/>
              <a:t>La 1</a:t>
            </a:r>
            <a:r>
              <a:rPr lang="fr-FR" baseline="30000" dirty="0"/>
              <a:t>ère</a:t>
            </a:r>
            <a:r>
              <a:rPr lang="fr-FR" dirty="0"/>
              <a:t> femme </a:t>
            </a:r>
            <a:r>
              <a:rPr lang="fr-FR" dirty="0">
                <a:latin typeface="Calibri" panose="020F0502020204030204" pitchFamily="34" charset="0"/>
                <a:ea typeface="Calibri" panose="020F0502020204030204" pitchFamily="34" charset="0"/>
              </a:rPr>
              <a:t>palestinienne pasteur luthérienne ordonnée en 2023 à </a:t>
            </a:r>
            <a:r>
              <a:rPr lang="fr-FR" dirty="0">
                <a:effectLst/>
                <a:latin typeface="Calibri" panose="020F0502020204030204" pitchFamily="34" charset="0"/>
                <a:ea typeface="Calibri" panose="020F0502020204030204" pitchFamily="34" charset="0"/>
              </a:rPr>
              <a:t>Jérusalem a eu sa licence de théologie à Beyrouth.</a:t>
            </a:r>
          </a:p>
          <a:p>
            <a:r>
              <a:rPr lang="fr-FR" b="1" u="sng" dirty="0">
                <a:latin typeface="Calibri" panose="020F0502020204030204" pitchFamily="34" charset="0"/>
                <a:ea typeface="Calibri" panose="020F0502020204030204" pitchFamily="34" charset="0"/>
              </a:rPr>
              <a:t>LES JUIFS</a:t>
            </a:r>
          </a:p>
          <a:p>
            <a:pPr algn="l"/>
            <a:r>
              <a:rPr lang="fr-FR" dirty="0">
                <a:latin typeface="Calibri" panose="020F0502020204030204" pitchFamily="34" charset="0"/>
                <a:ea typeface="Calibri" panose="020F0502020204030204" pitchFamily="34" charset="0"/>
              </a:rPr>
              <a:t>Une communauté de 15000 personnes. Ils ont quitté en majorité le Liban la veille de la guerre de 1967 entre arabes et israéliens, le Liban n’y ayant pas participé respectant l’armistice de 1948.</a:t>
            </a:r>
            <a:endParaRPr lang="fr-FR" dirty="0"/>
          </a:p>
        </p:txBody>
      </p:sp>
    </p:spTree>
    <p:extLst>
      <p:ext uri="{BB962C8B-B14F-4D97-AF65-F5344CB8AC3E}">
        <p14:creationId xmlns:p14="http://schemas.microsoft.com/office/powerpoint/2010/main" val="3450957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67A60D-5306-7EA6-986F-686D09163BDE}"/>
              </a:ext>
            </a:extLst>
          </p:cNvPr>
          <p:cNvSpPr>
            <a:spLocks noGrp="1"/>
          </p:cNvSpPr>
          <p:nvPr>
            <p:ph type="title"/>
          </p:nvPr>
        </p:nvSpPr>
        <p:spPr>
          <a:xfrm>
            <a:off x="838200" y="365125"/>
            <a:ext cx="10515600" cy="764935"/>
          </a:xfrm>
        </p:spPr>
        <p:txBody>
          <a:bodyPr>
            <a:normAutofit/>
          </a:bodyPr>
          <a:lstStyle/>
          <a:p>
            <a:pPr algn="ctr"/>
            <a:r>
              <a:rPr lang="fr-FR" sz="2800" b="1" u="sng" dirty="0">
                <a:latin typeface="+mn-lt"/>
              </a:rPr>
              <a:t>RELATIONS ACTUELLES ENTRE CATHOLIQUES ET ORTHODOXES</a:t>
            </a:r>
          </a:p>
        </p:txBody>
      </p:sp>
      <p:sp>
        <p:nvSpPr>
          <p:cNvPr id="3" name="Espace réservé du contenu 2">
            <a:extLst>
              <a:ext uri="{FF2B5EF4-FFF2-40B4-BE49-F238E27FC236}">
                <a16:creationId xmlns:a16="http://schemas.microsoft.com/office/drawing/2014/main" id="{45D68FD3-3C6E-B862-F07A-9068C6672F84}"/>
              </a:ext>
            </a:extLst>
          </p:cNvPr>
          <p:cNvSpPr>
            <a:spLocks noGrp="1"/>
          </p:cNvSpPr>
          <p:nvPr>
            <p:ph idx="1"/>
          </p:nvPr>
        </p:nvSpPr>
        <p:spPr>
          <a:xfrm>
            <a:off x="726057" y="2055588"/>
            <a:ext cx="10515600" cy="4351338"/>
          </a:xfrm>
        </p:spPr>
        <p:txBody>
          <a:bodyPr/>
          <a:lstStyle/>
          <a:p>
            <a:r>
              <a:rPr lang="fr-FR" dirty="0"/>
              <a:t>Le 7 décembre 1965, les deux anathèmes du 11</a:t>
            </a:r>
            <a:r>
              <a:rPr lang="fr-FR" baseline="30000" dirty="0"/>
              <a:t>ème</a:t>
            </a:r>
            <a:r>
              <a:rPr lang="fr-FR" dirty="0"/>
              <a:t> siècle ont été levés par une déclaration commune du pape Paul VI et du patriarche Athénagoras de Constantinople, patriarche des grecs.</a:t>
            </a:r>
          </a:p>
          <a:p>
            <a:r>
              <a:rPr lang="fr-FR" dirty="0"/>
              <a:t>10 mai 1973, rencontre et début du dialogue du pape Paul VI avec le pape  copte Chenouda III et qui se perpétue entre le pape François et </a:t>
            </a:r>
            <a:r>
              <a:rPr lang="fr-FR" dirty="0" err="1"/>
              <a:t>Tawadros</a:t>
            </a:r>
            <a:r>
              <a:rPr lang="fr-FR" dirty="0"/>
              <a:t> II, successeur de Chenouda III.</a:t>
            </a:r>
          </a:p>
          <a:p>
            <a:endParaRPr lang="fr-FR" dirty="0"/>
          </a:p>
        </p:txBody>
      </p:sp>
    </p:spTree>
    <p:extLst>
      <p:ext uri="{BB962C8B-B14F-4D97-AF65-F5344CB8AC3E}">
        <p14:creationId xmlns:p14="http://schemas.microsoft.com/office/powerpoint/2010/main" val="766644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EBEBF-8603-43FC-476B-DB829BDE462B}"/>
              </a:ext>
            </a:extLst>
          </p:cNvPr>
          <p:cNvSpPr>
            <a:spLocks noGrp="1"/>
          </p:cNvSpPr>
          <p:nvPr>
            <p:ph type="title"/>
          </p:nvPr>
        </p:nvSpPr>
        <p:spPr/>
        <p:txBody>
          <a:bodyPr>
            <a:normAutofit/>
          </a:bodyPr>
          <a:lstStyle/>
          <a:p>
            <a:pPr algn="ctr"/>
            <a:r>
              <a:rPr lang="fr-FR" sz="2800" b="1" u="sng" dirty="0">
                <a:latin typeface="+mn-lt"/>
              </a:rPr>
              <a:t>POINTS COMMUNS AUX CHRÉTIENS ORIENTAUX</a:t>
            </a:r>
          </a:p>
        </p:txBody>
      </p:sp>
      <p:sp>
        <p:nvSpPr>
          <p:cNvPr id="3" name="Espace réservé du contenu 2">
            <a:extLst>
              <a:ext uri="{FF2B5EF4-FFF2-40B4-BE49-F238E27FC236}">
                <a16:creationId xmlns:a16="http://schemas.microsoft.com/office/drawing/2014/main" id="{394A48C4-2C61-80A7-8301-B6FE8BF30114}"/>
              </a:ext>
            </a:extLst>
          </p:cNvPr>
          <p:cNvSpPr>
            <a:spLocks noGrp="1"/>
          </p:cNvSpPr>
          <p:nvPr>
            <p:ph idx="1"/>
          </p:nvPr>
        </p:nvSpPr>
        <p:spPr/>
        <p:txBody>
          <a:bodyPr/>
          <a:lstStyle/>
          <a:p>
            <a:r>
              <a:rPr lang="fr-FR" dirty="0"/>
              <a:t>Toutes ces églises ont payé et continuent de payer un lourd tribut en termes de martyrs depuis le début du christianisme et l’on devrait être étonné de leur non-disparition dans plusieurs pays. Les catholiques d’entre eux l’ont été plus encore car suspectés de proximité avec l’occident. Le Moyen-Orient, qui était chrétien avant l’islam, ne comptait plus en 2010 (chiffres du Vatican) que 20 millions sur 356 millions d’habitants dont 5 millions de catholiques. Depuis, ce chiffre a encore fortement diminué. La dramatique situation de l’enclave arménienne de l’Artsakh en Azerbaïdjan (peuplée d’arméniens et détachée par Staline de l’Arménie) sous blocus menace de famine une population de 150 000 personnes.</a:t>
            </a:r>
          </a:p>
        </p:txBody>
      </p:sp>
    </p:spTree>
    <p:extLst>
      <p:ext uri="{BB962C8B-B14F-4D97-AF65-F5344CB8AC3E}">
        <p14:creationId xmlns:p14="http://schemas.microsoft.com/office/powerpoint/2010/main" val="4140677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3761FE-1812-3023-8301-5547993A80FA}"/>
              </a:ext>
            </a:extLst>
          </p:cNvPr>
          <p:cNvSpPr>
            <a:spLocks noGrp="1"/>
          </p:cNvSpPr>
          <p:nvPr>
            <p:ph type="title"/>
          </p:nvPr>
        </p:nvSpPr>
        <p:spPr/>
        <p:txBody>
          <a:bodyPr>
            <a:normAutofit/>
          </a:bodyPr>
          <a:lstStyle/>
          <a:p>
            <a:pPr algn="ctr"/>
            <a:r>
              <a:rPr lang="fr-FR" sz="2800" b="1" u="sng" dirty="0">
                <a:latin typeface="+mn-lt"/>
              </a:rPr>
              <a:t>MISSION DES CHRÉTIENS D’ORIENT (I)</a:t>
            </a:r>
          </a:p>
        </p:txBody>
      </p:sp>
      <p:sp>
        <p:nvSpPr>
          <p:cNvPr id="3" name="Espace réservé du contenu 2">
            <a:extLst>
              <a:ext uri="{FF2B5EF4-FFF2-40B4-BE49-F238E27FC236}">
                <a16:creationId xmlns:a16="http://schemas.microsoft.com/office/drawing/2014/main" id="{6EF72527-8D34-A413-61EE-07D45456CF25}"/>
              </a:ext>
            </a:extLst>
          </p:cNvPr>
          <p:cNvSpPr>
            <a:spLocks noGrp="1"/>
          </p:cNvSpPr>
          <p:nvPr>
            <p:ph idx="1"/>
          </p:nvPr>
        </p:nvSpPr>
        <p:spPr/>
        <p:txBody>
          <a:bodyPr>
            <a:normAutofit lnSpcReduction="10000"/>
          </a:bodyPr>
          <a:lstStyle/>
          <a:p>
            <a:pPr marL="0" indent="0">
              <a:buNone/>
            </a:pPr>
            <a:r>
              <a:rPr lang="fr-FR" dirty="0">
                <a:effectLst/>
                <a:ea typeface="Calibri" panose="020F0502020204030204" pitchFamily="34" charset="0"/>
                <a:cs typeface="Times New Roman" panose="02020603050405020304" pitchFamily="18" charset="0"/>
              </a:rPr>
              <a:t>Les écoles religieuses chrétiennes du Liban, d’un haut niveau culturel, ont attiré depuis le début du 20</a:t>
            </a:r>
            <a:r>
              <a:rPr lang="fr-FR" baseline="30000" dirty="0">
                <a:effectLst/>
                <a:ea typeface="Calibri" panose="020F0502020204030204" pitchFamily="34" charset="0"/>
                <a:cs typeface="Times New Roman" panose="02020603050405020304" pitchFamily="18" charset="0"/>
              </a:rPr>
              <a:t>ème</a:t>
            </a:r>
            <a:r>
              <a:rPr lang="fr-FR" dirty="0">
                <a:effectLst/>
                <a:ea typeface="Calibri" panose="020F0502020204030204" pitchFamily="34" charset="0"/>
                <a:cs typeface="Times New Roman" panose="02020603050405020304" pitchFamily="18" charset="0"/>
              </a:rPr>
              <a:t> siècle des élèves de tout rite et de toute religion et même des pays voisins. Ceci a créé un brassage important dans toutes les villes du pays et permis la naissance d’une élite ouverte à l’échange. Dès lors, les mariages mixtes se sont démocratisés surtout entre chrétiens dans les grandes villes. </a:t>
            </a:r>
            <a:endParaRPr lang="fr-FR" dirty="0"/>
          </a:p>
          <a:p>
            <a:pPr marL="0" indent="0">
              <a:buNone/>
            </a:pPr>
            <a:r>
              <a:rPr lang="fr-FR" dirty="0"/>
              <a:t>Les chrétiens d’orient et en particuliers les libanais d’entre eux ont joué et continuent à jouer un rôle fédérateur. Fortement instruits, ils ont été à la source du renouveau littéraire arabe depuis le 19</a:t>
            </a:r>
            <a:r>
              <a:rPr lang="fr-FR" baseline="30000" dirty="0"/>
              <a:t>ème</a:t>
            </a:r>
            <a:r>
              <a:rPr lang="fr-FR" dirty="0"/>
              <a:t> siècle grâce à l’Imprimerie Catholique (et sa division la Librairie Orientale) fondée par les jésuites en 1853. Nécessaires, ils constituent un pont </a:t>
            </a:r>
            <a:r>
              <a:rPr lang="fr-FR"/>
              <a:t>entre l’orient </a:t>
            </a:r>
            <a:r>
              <a:rPr lang="fr-FR" dirty="0"/>
              <a:t>et l’occident.</a:t>
            </a:r>
          </a:p>
        </p:txBody>
      </p:sp>
    </p:spTree>
    <p:extLst>
      <p:ext uri="{BB962C8B-B14F-4D97-AF65-F5344CB8AC3E}">
        <p14:creationId xmlns:p14="http://schemas.microsoft.com/office/powerpoint/2010/main" val="2865427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98B66F-DB5B-9950-AE12-7297E2DFB372}"/>
              </a:ext>
            </a:extLst>
          </p:cNvPr>
          <p:cNvSpPr>
            <a:spLocks noGrp="1"/>
          </p:cNvSpPr>
          <p:nvPr>
            <p:ph type="title"/>
          </p:nvPr>
        </p:nvSpPr>
        <p:spPr>
          <a:xfrm>
            <a:off x="838200" y="365126"/>
            <a:ext cx="10515600" cy="609660"/>
          </a:xfrm>
        </p:spPr>
        <p:txBody>
          <a:bodyPr>
            <a:normAutofit/>
          </a:bodyPr>
          <a:lstStyle/>
          <a:p>
            <a:pPr algn="ctr"/>
            <a:r>
              <a:rPr lang="fr-FR" sz="2800" b="1" u="sng" dirty="0">
                <a:latin typeface="+mn-lt"/>
              </a:rPr>
              <a:t>MISSION DES CHRÉTIENS D’ORIENT (II)</a:t>
            </a:r>
            <a:endParaRPr lang="fr-FR" sz="2800" dirty="0"/>
          </a:p>
        </p:txBody>
      </p:sp>
      <p:sp>
        <p:nvSpPr>
          <p:cNvPr id="3" name="Espace réservé du contenu 2">
            <a:extLst>
              <a:ext uri="{FF2B5EF4-FFF2-40B4-BE49-F238E27FC236}">
                <a16:creationId xmlns:a16="http://schemas.microsoft.com/office/drawing/2014/main" id="{98378542-6B50-AE6F-FEE1-3360276D7B9C}"/>
              </a:ext>
            </a:extLst>
          </p:cNvPr>
          <p:cNvSpPr>
            <a:spLocks noGrp="1"/>
          </p:cNvSpPr>
          <p:nvPr>
            <p:ph idx="1"/>
          </p:nvPr>
        </p:nvSpPr>
        <p:spPr>
          <a:xfrm>
            <a:off x="838200" y="1043796"/>
            <a:ext cx="10515600" cy="5710687"/>
          </a:xfrm>
        </p:spPr>
        <p:txBody>
          <a:bodyPr>
            <a:noAutofit/>
          </a:bodyPr>
          <a:lstStyle/>
          <a:p>
            <a:r>
              <a:rPr lang="fr-FR" sz="2400" dirty="0"/>
              <a:t>Depuis l’indépendance du Liban, chrétiens et musulmans collaborent dans le domaine social et dans les œuvres humanitaires.</a:t>
            </a:r>
          </a:p>
          <a:p>
            <a:pPr>
              <a:spcBef>
                <a:spcPts val="500"/>
              </a:spcBef>
            </a:pPr>
            <a:r>
              <a:rPr lang="fr-FR" sz="2400" dirty="0"/>
              <a:t>Constatant que la Vierge Marie est vénérée dans le Coran comme chez les chrétiens, un dialogue s’est construit dès les années 1990 au Liban et a abouti en 2007 à déclarer le 25 mars, jour de l’Annonciation, fête Nationale qui devint officielle et chômée en 2009.</a:t>
            </a:r>
          </a:p>
          <a:p>
            <a:pPr>
              <a:spcBef>
                <a:spcPts val="500"/>
              </a:spcBef>
            </a:pPr>
            <a:r>
              <a:rPr lang="fr-FR" sz="2400" dirty="0"/>
              <a:t>Les sanctuaires dédiés à la Vierge sont très fréquentés aussi bien par les chrétiens que par les musulmans.</a:t>
            </a:r>
          </a:p>
          <a:p>
            <a:pPr>
              <a:spcBef>
                <a:spcPts val="500"/>
              </a:spcBef>
            </a:pPr>
            <a:r>
              <a:rPr lang="fr-FR" sz="2400" dirty="0"/>
              <a:t>Il en est de même du monastère de saint Charbel, principal saint maronite libanais.</a:t>
            </a:r>
          </a:p>
          <a:p>
            <a:pPr>
              <a:spcBef>
                <a:spcPts val="500"/>
              </a:spcBef>
            </a:pPr>
            <a:r>
              <a:rPr lang="fr-FR" sz="2400" dirty="0"/>
              <a:t>Ceci a fait dire au pape Jean-Paul II lors de sa visite au Liban en 2010 : le Liban, ce n’est pas un pays, c’est un « message ». </a:t>
            </a:r>
          </a:p>
          <a:p>
            <a:pPr>
              <a:spcBef>
                <a:spcPts val="500"/>
              </a:spcBef>
            </a:pPr>
            <a:r>
              <a:rPr lang="fr-FR" sz="2400" dirty="0"/>
              <a:t>Enfin, en préparation du synode des évêques de 2023, les Églises orientales catholiques, qui forment une assemblée continentale, se sont réunies au Liban sous la présidence du Cardinal maronite, les églises orthodoxes sœurs y étant représentées, et ont présenté un document commun. </a:t>
            </a:r>
          </a:p>
          <a:p>
            <a:pPr marL="0" indent="0">
              <a:buNone/>
            </a:pPr>
            <a:endParaRPr lang="fr-FR" sz="2600" dirty="0"/>
          </a:p>
        </p:txBody>
      </p:sp>
    </p:spTree>
    <p:extLst>
      <p:ext uri="{BB962C8B-B14F-4D97-AF65-F5344CB8AC3E}">
        <p14:creationId xmlns:p14="http://schemas.microsoft.com/office/powerpoint/2010/main" val="75044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ys du Proche Orient">
            <a:extLst>
              <a:ext uri="{FF2B5EF4-FFF2-40B4-BE49-F238E27FC236}">
                <a16:creationId xmlns:a16="http://schemas.microsoft.com/office/drawing/2014/main" id="{CBA54605-C1EC-524D-D485-054C6DE4C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199" y="370936"/>
            <a:ext cx="6593974" cy="633178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305019F-FAC3-FFF7-5D73-D5505E782D13}"/>
              </a:ext>
            </a:extLst>
          </p:cNvPr>
          <p:cNvSpPr txBox="1"/>
          <p:nvPr/>
        </p:nvSpPr>
        <p:spPr>
          <a:xfrm>
            <a:off x="638355" y="2074783"/>
            <a:ext cx="2656936" cy="2708434"/>
          </a:xfrm>
          <a:prstGeom prst="rect">
            <a:avLst/>
          </a:prstGeom>
          <a:noFill/>
        </p:spPr>
        <p:txBody>
          <a:bodyPr wrap="square" rtlCol="0">
            <a:spAutoFit/>
          </a:bodyPr>
          <a:lstStyle/>
          <a:p>
            <a:r>
              <a:rPr lang="fr-FR" sz="2800" dirty="0"/>
              <a:t>PROCHE-ORIENT</a:t>
            </a:r>
            <a:endParaRPr lang="fr-FR" sz="2400" dirty="0"/>
          </a:p>
          <a:p>
            <a:r>
              <a:rPr lang="fr-FR" sz="2400" dirty="0"/>
              <a:t>                         </a:t>
            </a:r>
          </a:p>
          <a:p>
            <a:r>
              <a:rPr lang="fr-FR" sz="2400" dirty="0"/>
              <a:t>               </a:t>
            </a:r>
            <a:r>
              <a:rPr lang="fr-FR" sz="2800" dirty="0"/>
              <a:t>ET </a:t>
            </a:r>
            <a:r>
              <a:rPr lang="fr-FR" sz="2400" dirty="0"/>
              <a:t>        </a:t>
            </a:r>
          </a:p>
          <a:p>
            <a:r>
              <a:rPr lang="fr-FR" sz="2400" dirty="0"/>
              <a:t>          </a:t>
            </a:r>
          </a:p>
          <a:p>
            <a:endParaRPr lang="fr-FR" sz="2400" dirty="0"/>
          </a:p>
          <a:p>
            <a:r>
              <a:rPr lang="fr-FR" sz="2400" dirty="0"/>
              <a:t>MOYEN- ORIENT</a:t>
            </a:r>
          </a:p>
          <a:p>
            <a:endParaRPr lang="fr-FR" dirty="0"/>
          </a:p>
        </p:txBody>
      </p:sp>
    </p:spTree>
    <p:extLst>
      <p:ext uri="{BB962C8B-B14F-4D97-AF65-F5344CB8AC3E}">
        <p14:creationId xmlns:p14="http://schemas.microsoft.com/office/powerpoint/2010/main" val="204854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2E9AE-7178-DA38-EA07-E422685BCE65}"/>
              </a:ext>
            </a:extLst>
          </p:cNvPr>
          <p:cNvSpPr>
            <a:spLocks noGrp="1"/>
          </p:cNvSpPr>
          <p:nvPr>
            <p:ph type="title"/>
          </p:nvPr>
        </p:nvSpPr>
        <p:spPr/>
        <p:txBody>
          <a:bodyPr>
            <a:normAutofit/>
          </a:bodyPr>
          <a:lstStyle/>
          <a:p>
            <a:pPr algn="ctr"/>
            <a:r>
              <a:rPr lang="fr-FR" sz="2800" b="1" u="sng" dirty="0">
                <a:latin typeface="+mn-lt"/>
              </a:rPr>
              <a:t>ÉGLISES PARISIENNES ORIENTALES</a:t>
            </a:r>
          </a:p>
        </p:txBody>
      </p:sp>
      <p:sp>
        <p:nvSpPr>
          <p:cNvPr id="3" name="Espace réservé du contenu 2">
            <a:extLst>
              <a:ext uri="{FF2B5EF4-FFF2-40B4-BE49-F238E27FC236}">
                <a16:creationId xmlns:a16="http://schemas.microsoft.com/office/drawing/2014/main" id="{1439A4A1-7449-0110-7428-41B3592547C3}"/>
              </a:ext>
            </a:extLst>
          </p:cNvPr>
          <p:cNvSpPr>
            <a:spLocks noGrp="1"/>
          </p:cNvSpPr>
          <p:nvPr>
            <p:ph idx="1"/>
          </p:nvPr>
        </p:nvSpPr>
        <p:spPr>
          <a:xfrm>
            <a:off x="838200" y="1540954"/>
            <a:ext cx="10515600" cy="4661438"/>
          </a:xfrm>
        </p:spPr>
        <p:txBody>
          <a:bodyPr>
            <a:normAutofit fontScale="92500" lnSpcReduction="20000"/>
          </a:bodyPr>
          <a:lstStyle/>
          <a:p>
            <a:pPr marL="0" indent="0">
              <a:buNone/>
            </a:pPr>
            <a:r>
              <a:rPr lang="fr-FR" sz="2400" dirty="0"/>
              <a:t>En guise de conclusion, voici les églises catholiques de rite oriental à Paris :</a:t>
            </a:r>
          </a:p>
          <a:p>
            <a:pPr>
              <a:buFontTx/>
              <a:buChar char="-"/>
            </a:pPr>
            <a:r>
              <a:rPr lang="fr-FR" sz="2400" dirty="0"/>
              <a:t>N. D. du Liban 17 rue d’Ulm 5</a:t>
            </a:r>
            <a:r>
              <a:rPr lang="fr-FR" sz="2400" baseline="30000" dirty="0"/>
              <a:t>ème</a:t>
            </a:r>
            <a:r>
              <a:rPr lang="fr-FR" sz="2400" dirty="0"/>
              <a:t> de 1893 maronite : 1915. (+10 paroisses et 12 missions).</a:t>
            </a:r>
          </a:p>
          <a:p>
            <a:pPr>
              <a:buFontTx/>
              <a:buChar char="-"/>
            </a:pPr>
            <a:r>
              <a:rPr lang="fr-FR" sz="2400" dirty="0"/>
              <a:t>Saint Julien-le-Pauvre 1 rue Saint-Julien le Pauvre 75005 (une des 3 plus vieilles églises de Paris affectée au rite grec-catholique : 1886. (+ 1 paroisse et 1 monastère).</a:t>
            </a:r>
          </a:p>
          <a:p>
            <a:pPr>
              <a:buFontTx/>
              <a:buChar char="-"/>
            </a:pPr>
            <a:r>
              <a:rPr lang="fr-FR" sz="2400" dirty="0"/>
              <a:t>Cathédrale Sainte-Croix 13 rue du Perche 3</a:t>
            </a:r>
            <a:r>
              <a:rPr lang="fr-FR" sz="2400" baseline="30000" dirty="0"/>
              <a:t>ème</a:t>
            </a:r>
            <a:r>
              <a:rPr lang="fr-FR" sz="2400" dirty="0"/>
              <a:t>  de 1623. Culte  arménien catholique : 1970 (dont 1 Évêché + 6 paroisses).</a:t>
            </a:r>
          </a:p>
          <a:p>
            <a:pPr>
              <a:buFontTx/>
              <a:buChar char="-"/>
            </a:pPr>
            <a:r>
              <a:rPr lang="fr-FR" sz="2400" dirty="0"/>
              <a:t>Saint-Éphrem Le Syriaque 17 rue des Carmes 5</a:t>
            </a:r>
            <a:r>
              <a:rPr lang="fr-FR" sz="2400" baseline="30000" dirty="0"/>
              <a:t>ème</a:t>
            </a:r>
            <a:r>
              <a:rPr lang="fr-FR" sz="2400" dirty="0"/>
              <a:t>  1733. Culte syriaque : 1925 (+ 3 paroisses).</a:t>
            </a:r>
          </a:p>
          <a:p>
            <a:pPr>
              <a:buFontTx/>
              <a:buChar char="-"/>
            </a:pPr>
            <a:r>
              <a:rPr lang="fr-FR" sz="2400" dirty="0"/>
              <a:t>N. D. de Chaldée 13-15 rue Pujol 18</a:t>
            </a:r>
            <a:r>
              <a:rPr lang="fr-FR" sz="2400" baseline="30000" dirty="0"/>
              <a:t>ème</a:t>
            </a:r>
            <a:r>
              <a:rPr lang="fr-FR" sz="2400" dirty="0"/>
              <a:t> achevée en 1992. Culte chaldéen. (+ 2 paroisses).</a:t>
            </a:r>
          </a:p>
          <a:p>
            <a:pPr marL="0" indent="0">
              <a:buNone/>
            </a:pPr>
            <a:endParaRPr lang="fr-FR" sz="2400" dirty="0"/>
          </a:p>
          <a:p>
            <a:pPr marL="0" indent="0">
              <a:buNone/>
            </a:pPr>
            <a:r>
              <a:rPr lang="fr-FR" sz="2400" dirty="0"/>
              <a:t>On peut aussi mentionner dans le 12</a:t>
            </a:r>
            <a:r>
              <a:rPr lang="fr-FR" sz="2400" baseline="30000" dirty="0"/>
              <a:t>ème</a:t>
            </a:r>
            <a:r>
              <a:rPr lang="fr-FR" sz="2400" dirty="0"/>
              <a:t> arrondissement :</a:t>
            </a:r>
          </a:p>
          <a:p>
            <a:pPr>
              <a:buFontTx/>
              <a:buChar char="-"/>
            </a:pPr>
            <a:r>
              <a:rPr lang="fr-FR" sz="2400" dirty="0"/>
              <a:t>Saint-Antoine des Quinze-Vingts jumelée avec St-Antoine maronite à Beyrouth</a:t>
            </a:r>
          </a:p>
          <a:p>
            <a:pPr>
              <a:buFontTx/>
              <a:buChar char="-"/>
            </a:pPr>
            <a:r>
              <a:rPr lang="fr-FR" sz="2400" dirty="0"/>
              <a:t>Coin de prière au Saint-Esprit avec l’icône de Saint Charbel, moine maronite libanais. </a:t>
            </a:r>
          </a:p>
        </p:txBody>
      </p:sp>
    </p:spTree>
    <p:extLst>
      <p:ext uri="{BB962C8B-B14F-4D97-AF65-F5344CB8AC3E}">
        <p14:creationId xmlns:p14="http://schemas.microsoft.com/office/powerpoint/2010/main" val="1340045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C73D1-314D-6AE7-0E38-B2B3D056E7DD}"/>
              </a:ext>
            </a:extLst>
          </p:cNvPr>
          <p:cNvSpPr>
            <a:spLocks noGrp="1"/>
          </p:cNvSpPr>
          <p:nvPr>
            <p:ph type="title"/>
          </p:nvPr>
        </p:nvSpPr>
        <p:spPr>
          <a:xfrm>
            <a:off x="838200" y="365126"/>
            <a:ext cx="10515600" cy="661418"/>
          </a:xfrm>
        </p:spPr>
        <p:txBody>
          <a:bodyPr>
            <a:normAutofit/>
          </a:bodyPr>
          <a:lstStyle/>
          <a:p>
            <a:r>
              <a:rPr lang="fr-FR" sz="3600" b="1" u="sng" dirty="0">
                <a:latin typeface="+mn-lt"/>
              </a:rPr>
              <a:t>IMPLANTATION DES RITES ORIENTAUX EN FRANCE</a:t>
            </a:r>
          </a:p>
        </p:txBody>
      </p:sp>
      <p:sp>
        <p:nvSpPr>
          <p:cNvPr id="3" name="Espace réservé du contenu 2">
            <a:extLst>
              <a:ext uri="{FF2B5EF4-FFF2-40B4-BE49-F238E27FC236}">
                <a16:creationId xmlns:a16="http://schemas.microsoft.com/office/drawing/2014/main" id="{2EA63DE0-89B6-5426-A33F-66464B427856}"/>
              </a:ext>
            </a:extLst>
          </p:cNvPr>
          <p:cNvSpPr>
            <a:spLocks noGrp="1"/>
          </p:cNvSpPr>
          <p:nvPr>
            <p:ph idx="1"/>
          </p:nvPr>
        </p:nvSpPr>
        <p:spPr>
          <a:xfrm>
            <a:off x="838199" y="1825625"/>
            <a:ext cx="10816087" cy="4351338"/>
          </a:xfrm>
        </p:spPr>
        <p:txBody>
          <a:bodyPr>
            <a:normAutofit lnSpcReduction="10000"/>
          </a:bodyPr>
          <a:lstStyle/>
          <a:p>
            <a:pPr marL="0" indent="0">
              <a:buNone/>
            </a:pPr>
            <a:r>
              <a:rPr lang="fr-FR" u="sng" dirty="0">
                <a:highlight>
                  <a:srgbClr val="FFFF00"/>
                </a:highlight>
              </a:rPr>
              <a:t>1. MARONITES :</a:t>
            </a:r>
            <a:r>
              <a:rPr lang="fr-FR" dirty="0"/>
              <a:t> Un évêché à Meudon coiffant le reste de l’Europe et une cathédrale à Issy-les-Moulineaux. 10 paroisses en France : Paris, Suresnes, Issy les Moulineaux, Montigny, Alfortville, Lyon, Marseille, Rennes, Angers, Bordeaux, Aix-en-Provence, Nantes, Lille et 12 missions. </a:t>
            </a:r>
          </a:p>
          <a:p>
            <a:pPr marL="0" indent="0">
              <a:buNone/>
            </a:pPr>
            <a:r>
              <a:rPr lang="fr-FR" u="sng" dirty="0">
                <a:highlight>
                  <a:srgbClr val="FFFF00"/>
                </a:highlight>
              </a:rPr>
              <a:t>2. LES GRECS-CATHOLIQUES :</a:t>
            </a:r>
            <a:r>
              <a:rPr lang="fr-FR" dirty="0"/>
              <a:t> 2 paroisses : Paris et Marseille et un monastère en Corrèze.</a:t>
            </a:r>
          </a:p>
          <a:p>
            <a:pPr marL="0" indent="0">
              <a:buNone/>
            </a:pPr>
            <a:r>
              <a:rPr lang="fr-FR" u="sng" dirty="0">
                <a:highlight>
                  <a:srgbClr val="FFFF00"/>
                </a:highlight>
              </a:rPr>
              <a:t>3. LES ARMÉNIENS CATHOLIQUES :</a:t>
            </a:r>
            <a:r>
              <a:rPr lang="fr-FR" dirty="0"/>
              <a:t> Un évêché à Paris et 6 paroisses : Paris, Arnouville, Lyon, Saint-Chamond,  Valence et Marseille.</a:t>
            </a:r>
          </a:p>
          <a:p>
            <a:pPr marL="0" indent="0">
              <a:buNone/>
            </a:pPr>
            <a:r>
              <a:rPr lang="fr-FR" u="sng" dirty="0">
                <a:highlight>
                  <a:srgbClr val="FFFF00"/>
                </a:highlight>
              </a:rPr>
              <a:t>4. LES SYRIAQUES :</a:t>
            </a:r>
            <a:r>
              <a:rPr lang="fr-FR" dirty="0"/>
              <a:t> 4 paroisses : Paris, Tours, Strasbourg et Lyon.</a:t>
            </a:r>
          </a:p>
          <a:p>
            <a:pPr marL="0" indent="0">
              <a:buNone/>
            </a:pPr>
            <a:r>
              <a:rPr lang="fr-FR" u="sng" dirty="0">
                <a:highlight>
                  <a:srgbClr val="FFFF00"/>
                </a:highlight>
              </a:rPr>
              <a:t>5. LES CHALDÉENS :</a:t>
            </a:r>
            <a:r>
              <a:rPr lang="fr-FR" dirty="0"/>
              <a:t> 3 paroisses : Paris, Sarcelles et Arnouville.</a:t>
            </a:r>
            <a:endParaRPr lang="fr-FR" u="sng" dirty="0"/>
          </a:p>
        </p:txBody>
      </p:sp>
    </p:spTree>
    <p:extLst>
      <p:ext uri="{BB962C8B-B14F-4D97-AF65-F5344CB8AC3E}">
        <p14:creationId xmlns:p14="http://schemas.microsoft.com/office/powerpoint/2010/main" val="106722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Espace réservé du contenu 44">
            <a:extLst>
              <a:ext uri="{FF2B5EF4-FFF2-40B4-BE49-F238E27FC236}">
                <a16:creationId xmlns:a16="http://schemas.microsoft.com/office/drawing/2014/main" id="{88A4D5A0-4F12-389E-00F4-8B4DB2142C3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94030" y="534838"/>
            <a:ext cx="5477774" cy="5831456"/>
          </a:xfrm>
        </p:spPr>
      </p:pic>
      <p:sp>
        <p:nvSpPr>
          <p:cNvPr id="2" name="ZoneTexte 1">
            <a:extLst>
              <a:ext uri="{FF2B5EF4-FFF2-40B4-BE49-F238E27FC236}">
                <a16:creationId xmlns:a16="http://schemas.microsoft.com/office/drawing/2014/main" id="{CED2EA54-AD6B-DFDF-31EC-E2D023ACE292}"/>
              </a:ext>
            </a:extLst>
          </p:cNvPr>
          <p:cNvSpPr txBox="1"/>
          <p:nvPr/>
        </p:nvSpPr>
        <p:spPr>
          <a:xfrm>
            <a:off x="1466491" y="726743"/>
            <a:ext cx="940279" cy="5632311"/>
          </a:xfrm>
          <a:prstGeom prst="rect">
            <a:avLst/>
          </a:prstGeom>
          <a:noFill/>
        </p:spPr>
        <p:txBody>
          <a:bodyPr wrap="square" rtlCol="0">
            <a:spAutoFit/>
          </a:bodyPr>
          <a:lstStyle/>
          <a:p>
            <a:r>
              <a:rPr lang="fr-FR" sz="2800" dirty="0"/>
              <a:t>C</a:t>
            </a:r>
          </a:p>
          <a:p>
            <a:r>
              <a:rPr lang="fr-FR" sz="2800" dirty="0"/>
              <a:t>A</a:t>
            </a:r>
          </a:p>
          <a:p>
            <a:r>
              <a:rPr lang="fr-FR" sz="2800" dirty="0"/>
              <a:t>R</a:t>
            </a:r>
          </a:p>
          <a:p>
            <a:r>
              <a:rPr lang="fr-FR" sz="2800" dirty="0"/>
              <a:t>T</a:t>
            </a:r>
          </a:p>
          <a:p>
            <a:r>
              <a:rPr lang="fr-FR" sz="2800" dirty="0"/>
              <a:t>E</a:t>
            </a:r>
          </a:p>
          <a:p>
            <a:r>
              <a:rPr lang="fr-FR" sz="1200" dirty="0"/>
              <a:t> </a:t>
            </a:r>
          </a:p>
          <a:p>
            <a:r>
              <a:rPr lang="fr-FR" sz="2800" dirty="0"/>
              <a:t>D</a:t>
            </a:r>
          </a:p>
          <a:p>
            <a:r>
              <a:rPr lang="fr-FR" sz="2800" dirty="0"/>
              <a:t>U</a:t>
            </a:r>
          </a:p>
          <a:p>
            <a:r>
              <a:rPr lang="fr-FR" sz="1200" dirty="0"/>
              <a:t> </a:t>
            </a:r>
          </a:p>
          <a:p>
            <a:r>
              <a:rPr lang="fr-FR" sz="2800" dirty="0"/>
              <a:t>L</a:t>
            </a:r>
          </a:p>
          <a:p>
            <a:r>
              <a:rPr lang="fr-FR" sz="2800" dirty="0"/>
              <a:t>I</a:t>
            </a:r>
          </a:p>
          <a:p>
            <a:r>
              <a:rPr lang="fr-FR" sz="2800" dirty="0"/>
              <a:t>B</a:t>
            </a:r>
          </a:p>
          <a:p>
            <a:r>
              <a:rPr lang="fr-FR" sz="2800" dirty="0"/>
              <a:t>A</a:t>
            </a:r>
          </a:p>
          <a:p>
            <a:r>
              <a:rPr lang="fr-FR" sz="2800" dirty="0"/>
              <a:t>N</a:t>
            </a:r>
          </a:p>
        </p:txBody>
      </p:sp>
    </p:spTree>
    <p:extLst>
      <p:ext uri="{BB962C8B-B14F-4D97-AF65-F5344CB8AC3E}">
        <p14:creationId xmlns:p14="http://schemas.microsoft.com/office/powerpoint/2010/main" val="314908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2F8B88-F3CB-B94A-1A96-3C252AA97BA2}"/>
              </a:ext>
            </a:extLst>
          </p:cNvPr>
          <p:cNvSpPr>
            <a:spLocks noGrp="1"/>
          </p:cNvSpPr>
          <p:nvPr>
            <p:ph type="title"/>
          </p:nvPr>
        </p:nvSpPr>
        <p:spPr>
          <a:xfrm>
            <a:off x="838200" y="715992"/>
            <a:ext cx="10515600" cy="759125"/>
          </a:xfrm>
        </p:spPr>
        <p:txBody>
          <a:bodyPr>
            <a:normAutofit/>
          </a:bodyPr>
          <a:lstStyle/>
          <a:p>
            <a:pPr algn="ctr"/>
            <a:r>
              <a:rPr lang="fr-FR" sz="2800" dirty="0">
                <a:latin typeface="+mn-lt"/>
              </a:rPr>
              <a:t> </a:t>
            </a:r>
            <a:r>
              <a:rPr lang="fr-FR" sz="2800" b="1" dirty="0">
                <a:latin typeface="+mn-lt"/>
              </a:rPr>
              <a:t>LE LIBAN QUI HEBERGE CETTE  DIVERSITÉ</a:t>
            </a:r>
          </a:p>
        </p:txBody>
      </p:sp>
      <p:sp>
        <p:nvSpPr>
          <p:cNvPr id="3" name="Espace réservé du texte 2">
            <a:extLst>
              <a:ext uri="{FF2B5EF4-FFF2-40B4-BE49-F238E27FC236}">
                <a16:creationId xmlns:a16="http://schemas.microsoft.com/office/drawing/2014/main" id="{A8838037-0487-243D-B3B3-450E9050E57F}"/>
              </a:ext>
            </a:extLst>
          </p:cNvPr>
          <p:cNvSpPr>
            <a:spLocks noGrp="1"/>
          </p:cNvSpPr>
          <p:nvPr>
            <p:ph idx="1"/>
          </p:nvPr>
        </p:nvSpPr>
        <p:spPr>
          <a:xfrm>
            <a:off x="838200" y="1906438"/>
            <a:ext cx="10515600" cy="4623758"/>
          </a:xfrm>
        </p:spPr>
        <p:txBody>
          <a:bodyPr>
            <a:normAutofit/>
          </a:bodyPr>
          <a:lstStyle/>
          <a:p>
            <a:pPr marL="0" indent="0" algn="ctr">
              <a:buNone/>
            </a:pPr>
            <a:endParaRPr lang="fr-FR" sz="1400" dirty="0">
              <a:latin typeface="Calibri" panose="020F0502020204030204" pitchFamily="34" charset="0"/>
            </a:endParaRPr>
          </a:p>
          <a:p>
            <a:pPr marL="0" indent="0" algn="just">
              <a:lnSpc>
                <a:spcPct val="100000"/>
              </a:lnSpc>
              <a:spcBef>
                <a:spcPts val="0"/>
              </a:spcBef>
              <a:buNone/>
            </a:pPr>
            <a:r>
              <a:rPr lang="fr-FR" sz="2400" dirty="0"/>
              <a:t>Le Liban souvent cité dans la bible, foulé par Jésus qui y accomplit des miracles comme rapporté dans les évangiles de Marc et Matthieu, traversé sur son littoral phénicien en y suscitant de nouveaux noyaux de chrétienté  par les apôtres et Saint Paul en route de Jérusalem à Antioche a donné ses premiers martyrs dès les premières persécutions romaines.</a:t>
            </a:r>
          </a:p>
          <a:p>
            <a:pPr marL="0" indent="0" algn="just">
              <a:lnSpc>
                <a:spcPct val="100000"/>
              </a:lnSpc>
              <a:spcBef>
                <a:spcPts val="0"/>
              </a:spcBef>
              <a:buNone/>
            </a:pPr>
            <a:endParaRPr lang="fr-FR" sz="2400" dirty="0"/>
          </a:p>
          <a:p>
            <a:pPr marL="0" indent="0" algn="just">
              <a:buNone/>
            </a:pPr>
            <a:r>
              <a:rPr lang="fr-FR" sz="2400" dirty="0">
                <a:latin typeface="Calibri" panose="020F0502020204030204" pitchFamily="34" charset="0"/>
              </a:rPr>
              <a:t>Le Liban est un état multiconfessionnel formé de 18 communautés religieuses dont 12 chrétiennes qui participent à la vie politique. Mais aucune autre religion n’est interdite.</a:t>
            </a:r>
          </a:p>
          <a:p>
            <a:pPr marL="0" indent="0" algn="just">
              <a:buNone/>
            </a:pPr>
            <a:endParaRPr lang="fr-FR" sz="2400" dirty="0">
              <a:latin typeface="Calibri" panose="020F0502020204030204" pitchFamily="34" charset="0"/>
            </a:endParaRPr>
          </a:p>
          <a:p>
            <a:pPr marL="0" indent="0" algn="just">
              <a:buNone/>
            </a:pPr>
            <a:r>
              <a:rPr lang="fr-FR" sz="2400" dirty="0">
                <a:latin typeface="Calibri" panose="020F0502020204030204" pitchFamily="34" charset="0"/>
              </a:rPr>
              <a:t>Ces communautés sont les suivantes :</a:t>
            </a:r>
          </a:p>
          <a:p>
            <a:pPr marL="0" indent="0" algn="just">
              <a:lnSpc>
                <a:spcPct val="100000"/>
              </a:lnSpc>
              <a:spcBef>
                <a:spcPts val="0"/>
              </a:spcBef>
              <a:buNone/>
            </a:pPr>
            <a:endParaRPr lang="fr-FR" sz="2400" dirty="0"/>
          </a:p>
          <a:p>
            <a:pPr marL="0" indent="0" algn="just">
              <a:lnSpc>
                <a:spcPct val="100000"/>
              </a:lnSpc>
              <a:spcBef>
                <a:spcPts val="0"/>
              </a:spcBef>
              <a:buNone/>
            </a:pPr>
            <a:endParaRPr lang="fr-FR" sz="2400" dirty="0">
              <a:latin typeface="Calibri" panose="020F0502020204030204" pitchFamily="34" charset="0"/>
            </a:endParaRPr>
          </a:p>
          <a:p>
            <a:pPr marL="0" indent="0" algn="just">
              <a:lnSpc>
                <a:spcPct val="100000"/>
              </a:lnSpc>
              <a:spcBef>
                <a:spcPts val="0"/>
              </a:spcBef>
              <a:buNone/>
            </a:pPr>
            <a:endParaRPr lang="fr-FR" sz="2400" dirty="0">
              <a:latin typeface="Calibri" panose="020F0502020204030204" pitchFamily="34" charset="0"/>
            </a:endParaRPr>
          </a:p>
        </p:txBody>
      </p:sp>
    </p:spTree>
    <p:extLst>
      <p:ext uri="{BB962C8B-B14F-4D97-AF65-F5344CB8AC3E}">
        <p14:creationId xmlns:p14="http://schemas.microsoft.com/office/powerpoint/2010/main" val="60509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4356C6-6411-9251-FB97-6F3298399AE5}"/>
              </a:ext>
            </a:extLst>
          </p:cNvPr>
          <p:cNvSpPr>
            <a:spLocks noGrp="1"/>
          </p:cNvSpPr>
          <p:nvPr>
            <p:ph type="title"/>
          </p:nvPr>
        </p:nvSpPr>
        <p:spPr>
          <a:xfrm>
            <a:off x="838200" y="365126"/>
            <a:ext cx="10515600" cy="606424"/>
          </a:xfrm>
        </p:spPr>
        <p:txBody>
          <a:bodyPr>
            <a:normAutofit/>
          </a:bodyPr>
          <a:lstStyle/>
          <a:p>
            <a:pPr algn="ctr"/>
            <a:r>
              <a:rPr lang="fr-FR" sz="2800" b="1" dirty="0">
                <a:latin typeface="+mn-lt"/>
              </a:rPr>
              <a:t>RELIGIONS OFFICIELLES AU LIBAN</a:t>
            </a:r>
          </a:p>
        </p:txBody>
      </p:sp>
      <p:graphicFrame>
        <p:nvGraphicFramePr>
          <p:cNvPr id="4" name="Tableau 4">
            <a:extLst>
              <a:ext uri="{FF2B5EF4-FFF2-40B4-BE49-F238E27FC236}">
                <a16:creationId xmlns:a16="http://schemas.microsoft.com/office/drawing/2014/main" id="{7C09FD0D-0B50-6F37-C71B-54E9460C8F01}"/>
              </a:ext>
            </a:extLst>
          </p:cNvPr>
          <p:cNvGraphicFramePr>
            <a:graphicFrameLocks noGrp="1" noChangeAspect="1"/>
          </p:cNvGraphicFramePr>
          <p:nvPr>
            <p:ph idx="1"/>
            <p:extLst>
              <p:ext uri="{D42A27DB-BD31-4B8C-83A1-F6EECF244321}">
                <p14:modId xmlns:p14="http://schemas.microsoft.com/office/powerpoint/2010/main" val="4010169842"/>
              </p:ext>
            </p:extLst>
          </p:nvPr>
        </p:nvGraphicFramePr>
        <p:xfrm>
          <a:off x="1552934" y="950595"/>
          <a:ext cx="9305566" cy="6309360"/>
        </p:xfrm>
        <a:graphic>
          <a:graphicData uri="http://schemas.openxmlformats.org/drawingml/2006/table">
            <a:tbl>
              <a:tblPr firstRow="1">
                <a:tableStyleId>{5C22544A-7EE6-4342-B048-85BDC9FD1C3A}</a:tableStyleId>
              </a:tblPr>
              <a:tblGrid>
                <a:gridCol w="4652783">
                  <a:extLst>
                    <a:ext uri="{9D8B030D-6E8A-4147-A177-3AD203B41FA5}">
                      <a16:colId xmlns:a16="http://schemas.microsoft.com/office/drawing/2014/main" val="4031263868"/>
                    </a:ext>
                  </a:extLst>
                </a:gridCol>
                <a:gridCol w="4652783">
                  <a:extLst>
                    <a:ext uri="{9D8B030D-6E8A-4147-A177-3AD203B41FA5}">
                      <a16:colId xmlns:a16="http://schemas.microsoft.com/office/drawing/2014/main" val="3558434539"/>
                    </a:ext>
                  </a:extLst>
                </a:gridCol>
              </a:tblGrid>
              <a:tr h="347754">
                <a:tc gridSpan="2">
                  <a:txBody>
                    <a:bodyPr/>
                    <a:lstStyle/>
                    <a:p>
                      <a:pPr algn="ctr"/>
                      <a:r>
                        <a:rPr lang="fr-FR" sz="2000" dirty="0">
                          <a:solidFill>
                            <a:schemeClr val="tx1"/>
                          </a:solidFill>
                        </a:rPr>
                        <a:t>CHRÉTIENS</a:t>
                      </a:r>
                    </a:p>
                  </a:txBody>
                  <a:tcPr>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tc hMerge="1">
                  <a:txBody>
                    <a:bodyPr/>
                    <a:lstStyle/>
                    <a:p>
                      <a:endParaRPr lang="fr-FR" dirty="0"/>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861094"/>
                  </a:ext>
                </a:extLst>
              </a:tr>
              <a:tr h="347754">
                <a:tc>
                  <a:txBody>
                    <a:bodyPr/>
                    <a:lstStyle/>
                    <a:p>
                      <a:pPr algn="ctr"/>
                      <a:r>
                        <a:rPr lang="fr-FR" sz="2000" dirty="0">
                          <a:highlight>
                            <a:srgbClr val="FFFF00"/>
                          </a:highlight>
                        </a:rPr>
                        <a:t>CATHOLIQUES ROMAINS (LATINS)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5375771"/>
                  </a:ext>
                </a:extLst>
              </a:tr>
              <a:tr h="347754">
                <a:tc>
                  <a:txBody>
                    <a:bodyPr/>
                    <a:lstStyle/>
                    <a:p>
                      <a:pPr algn="ctr"/>
                      <a:r>
                        <a:rPr lang="fr-FR" sz="2000" dirty="0">
                          <a:highlight>
                            <a:srgbClr val="FFFF00"/>
                          </a:highlight>
                        </a:rPr>
                        <a:t>MARONITES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4711791"/>
                  </a:ext>
                </a:extLst>
              </a:tr>
              <a:tr h="347754">
                <a:tc>
                  <a:txBody>
                    <a:bodyPr/>
                    <a:lstStyle/>
                    <a:p>
                      <a:pPr algn="ctr"/>
                      <a:r>
                        <a:rPr lang="fr-FR" sz="2000" dirty="0">
                          <a:highlight>
                            <a:srgbClr val="FFFF00"/>
                          </a:highlight>
                        </a:rPr>
                        <a:t>GRECS CATHOLIQUES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highlight>
                            <a:srgbClr val="00FFFF"/>
                          </a:highlight>
                        </a:rPr>
                        <a:t>GRECS ORTHODOXES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933682"/>
                  </a:ext>
                </a:extLst>
              </a:tr>
              <a:tr h="347754">
                <a:tc>
                  <a:txBody>
                    <a:bodyPr/>
                    <a:lstStyle/>
                    <a:p>
                      <a:pPr algn="ctr"/>
                      <a:r>
                        <a:rPr lang="fr-FR" sz="2000" dirty="0">
                          <a:highlight>
                            <a:srgbClr val="FFFF00"/>
                          </a:highlight>
                        </a:rPr>
                        <a:t>ARMÉNIENS CATHOLIQUES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highlight>
                            <a:srgbClr val="00FFFF"/>
                          </a:highlight>
                        </a:rPr>
                        <a:t>ARMÉNIENS ORTHODOXES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2487323"/>
                  </a:ext>
                </a:extLst>
              </a:tr>
              <a:tr h="3477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highlight>
                            <a:srgbClr val="FFFF00"/>
                          </a:highlight>
                        </a:rPr>
                        <a:t>SYRIAQUES CATHOLIQUES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highlight>
                            <a:srgbClr val="00FFFF"/>
                          </a:highlight>
                        </a:rPr>
                        <a:t>SYRIAQUES ORTHODOXES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6135194"/>
                  </a:ext>
                </a:extLst>
              </a:tr>
              <a:tr h="347754">
                <a:tc>
                  <a:txBody>
                    <a:bodyPr/>
                    <a:lstStyle/>
                    <a:p>
                      <a:pPr algn="ctr"/>
                      <a:r>
                        <a:rPr lang="fr-FR" sz="2000" b="0" dirty="0">
                          <a:highlight>
                            <a:srgbClr val="FFFF00"/>
                          </a:highlight>
                        </a:rPr>
                        <a:t>CHALDÉENS CATHOLIQUES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highlight>
                            <a:srgbClr val="00FFFF"/>
                          </a:highlight>
                        </a:rPr>
                        <a:t>ASSYRIENS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1244517"/>
                  </a:ext>
                </a:extLst>
              </a:tr>
              <a:tr h="0">
                <a:tc>
                  <a:txBody>
                    <a:bodyPr/>
                    <a:lstStyle/>
                    <a:p>
                      <a:pPr algn="ctr"/>
                      <a:endParaRPr lang="fr-FR" sz="20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fr-FR" sz="2000" b="0" dirty="0">
                          <a:highlight>
                            <a:srgbClr val="00FFFF"/>
                          </a:highlight>
                        </a:rPr>
                        <a:t>COPTES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8324787"/>
                  </a:ext>
                </a:extLst>
              </a:tr>
              <a:tr h="347754">
                <a:tc gridSpan="2">
                  <a:txBody>
                    <a:bodyPr/>
                    <a:lstStyle/>
                    <a:p>
                      <a:pPr algn="ctr">
                        <a:spcAft>
                          <a:spcPts val="600"/>
                        </a:spcAft>
                      </a:pPr>
                      <a:r>
                        <a:rPr lang="fr-FR" sz="2000" b="1" dirty="0"/>
                        <a:t>PROTESTANTS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fr-FR"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0939293"/>
                  </a:ext>
                </a:extLst>
              </a:tr>
              <a:tr h="342991">
                <a:tc gridSpan="2">
                  <a:txBody>
                    <a:bodyPr/>
                    <a:lstStyle/>
                    <a:p>
                      <a:pPr algn="ctr"/>
                      <a:r>
                        <a:rPr lang="fr-FR" sz="2000" b="1" dirty="0"/>
                        <a:t>MUSULMANS</a:t>
                      </a:r>
                    </a:p>
                  </a:txBody>
                  <a:tcPr>
                    <a:lnT w="12700" cmpd="sng">
                      <a:noFill/>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dirty="0"/>
                    </a:p>
                  </a:txBody>
                  <a:tcPr/>
                </a:tc>
                <a:extLst>
                  <a:ext uri="{0D108BD9-81ED-4DB2-BD59-A6C34878D82A}">
                    <a16:rowId xmlns:a16="http://schemas.microsoft.com/office/drawing/2014/main" val="3031263753"/>
                  </a:ext>
                </a:extLst>
              </a:tr>
              <a:tr h="347754">
                <a:tc>
                  <a:txBody>
                    <a:bodyPr/>
                    <a:lstStyle/>
                    <a:p>
                      <a:pPr algn="ctr"/>
                      <a:r>
                        <a:rPr lang="fr-FR" sz="2000" dirty="0"/>
                        <a:t>SUNNITES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t>CHIITES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2662716"/>
                  </a:ext>
                </a:extLst>
              </a:tr>
              <a:tr h="347754">
                <a:tc>
                  <a:txBody>
                    <a:bodyPr/>
                    <a:lstStyle/>
                    <a:p>
                      <a:pPr algn="ct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t>ALAOUITES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1708235"/>
                  </a:ext>
                </a:extLst>
              </a:tr>
              <a:tr h="347754">
                <a:tc>
                  <a:txBody>
                    <a:bodyPr/>
                    <a:lstStyle/>
                    <a:p>
                      <a:pPr algn="ct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t>ISMAÉLITES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10995687"/>
                  </a:ext>
                </a:extLst>
              </a:tr>
              <a:tr h="347754">
                <a:tc>
                  <a:txBody>
                    <a:bodyPr/>
                    <a:lstStyle/>
                    <a:p>
                      <a:pPr algn="ct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2000" dirty="0"/>
                        <a:t>DRUZES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559102"/>
                  </a:ext>
                </a:extLst>
              </a:tr>
              <a:tr h="347754">
                <a:tc gridSpan="2">
                  <a:txBody>
                    <a:bodyPr/>
                    <a:lstStyle/>
                    <a:p>
                      <a:pPr algn="ctr"/>
                      <a:r>
                        <a:rPr lang="fr-FR" sz="2000" b="1" dirty="0"/>
                        <a:t>JUIFS</a:t>
                      </a:r>
                    </a:p>
                  </a:txBody>
                  <a:tcPr>
                    <a:lnT w="12700" cap="flat" cmpd="sng" algn="ctr">
                      <a:solidFill>
                        <a:schemeClr val="tx1"/>
                      </a:solidFill>
                      <a:prstDash val="solid"/>
                      <a:round/>
                      <a:headEnd type="none" w="med" len="med"/>
                      <a:tailEnd type="none" w="med" len="med"/>
                    </a:lnT>
                    <a:solidFill>
                      <a:schemeClr val="bg1"/>
                    </a:solidFill>
                  </a:tcPr>
                </a:tc>
                <a:tc hMerge="1">
                  <a:txBody>
                    <a:bodyPr/>
                    <a:lstStyle/>
                    <a:p>
                      <a:endParaRPr lang="fr-FR" dirty="0"/>
                    </a:p>
                  </a:txBody>
                  <a:tcPr/>
                </a:tc>
                <a:extLst>
                  <a:ext uri="{0D108BD9-81ED-4DB2-BD59-A6C34878D82A}">
                    <a16:rowId xmlns:a16="http://schemas.microsoft.com/office/drawing/2014/main" val="49540041"/>
                  </a:ext>
                </a:extLst>
              </a:tr>
              <a:tr h="347754">
                <a:tc>
                  <a:txBody>
                    <a:bodyPr/>
                    <a:lstStyle/>
                    <a:p>
                      <a:pPr algn="ctr"/>
                      <a:endParaRPr lang="fr-FR"/>
                    </a:p>
                  </a:txBody>
                  <a:tcPr>
                    <a:noFill/>
                  </a:tcPr>
                </a:tc>
                <a:tc>
                  <a:txBody>
                    <a:bodyPr/>
                    <a:lstStyle/>
                    <a:p>
                      <a:pPr algn="ctr"/>
                      <a:endParaRPr lang="fr-FR" dirty="0"/>
                    </a:p>
                  </a:txBody>
                  <a:tcPr>
                    <a:noFill/>
                  </a:tcPr>
                </a:tc>
                <a:extLst>
                  <a:ext uri="{0D108BD9-81ED-4DB2-BD59-A6C34878D82A}">
                    <a16:rowId xmlns:a16="http://schemas.microsoft.com/office/drawing/2014/main" val="1262950328"/>
                  </a:ext>
                </a:extLst>
              </a:tr>
            </a:tbl>
          </a:graphicData>
        </a:graphic>
      </p:graphicFrame>
      <p:sp>
        <p:nvSpPr>
          <p:cNvPr id="6" name="Rectangle 5">
            <a:extLst>
              <a:ext uri="{FF2B5EF4-FFF2-40B4-BE49-F238E27FC236}">
                <a16:creationId xmlns:a16="http://schemas.microsoft.com/office/drawing/2014/main" id="{0EAF2F3B-767C-D5CE-9A44-84190971609B}"/>
              </a:ext>
            </a:extLst>
          </p:cNvPr>
          <p:cNvSpPr/>
          <p:nvPr/>
        </p:nvSpPr>
        <p:spPr>
          <a:xfrm>
            <a:off x="6205717" y="3723736"/>
            <a:ext cx="4652783" cy="37147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FD899CC9-850C-01CC-D3CA-08D99B40C6B8}"/>
              </a:ext>
            </a:extLst>
          </p:cNvPr>
          <p:cNvSpPr/>
          <p:nvPr/>
        </p:nvSpPr>
        <p:spPr>
          <a:xfrm>
            <a:off x="1552934" y="3723736"/>
            <a:ext cx="4652783" cy="3714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6759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671CF7F-CCB4-8BA1-1084-A2CE5EB2E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0"/>
            <a:ext cx="9675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27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8755B2-EBFF-B396-8CE9-16510B79621B}"/>
              </a:ext>
            </a:extLst>
          </p:cNvPr>
          <p:cNvSpPr>
            <a:spLocks noGrp="1"/>
          </p:cNvSpPr>
          <p:nvPr>
            <p:ph type="title"/>
          </p:nvPr>
        </p:nvSpPr>
        <p:spPr>
          <a:xfrm>
            <a:off x="838200" y="365126"/>
            <a:ext cx="10515600" cy="911584"/>
          </a:xfrm>
        </p:spPr>
        <p:txBody>
          <a:bodyPr>
            <a:normAutofit/>
          </a:bodyPr>
          <a:lstStyle/>
          <a:p>
            <a:pPr algn="ctr"/>
            <a:r>
              <a:rPr lang="fr-FR" sz="2800" b="1" u="sng" dirty="0">
                <a:latin typeface="+mn-lt"/>
              </a:rPr>
              <a:t>Grand schisme d’orient 1054</a:t>
            </a:r>
          </a:p>
        </p:txBody>
      </p:sp>
      <p:sp>
        <p:nvSpPr>
          <p:cNvPr id="3" name="Espace réservé du contenu 2">
            <a:extLst>
              <a:ext uri="{FF2B5EF4-FFF2-40B4-BE49-F238E27FC236}">
                <a16:creationId xmlns:a16="http://schemas.microsoft.com/office/drawing/2014/main" id="{472EEE46-5E30-A6A2-1EF3-790CDF95A1FB}"/>
              </a:ext>
            </a:extLst>
          </p:cNvPr>
          <p:cNvSpPr>
            <a:spLocks noGrp="1"/>
          </p:cNvSpPr>
          <p:nvPr>
            <p:ph idx="1"/>
          </p:nvPr>
        </p:nvSpPr>
        <p:spPr>
          <a:xfrm>
            <a:off x="838200" y="1276710"/>
            <a:ext cx="10515600" cy="4900253"/>
          </a:xfrm>
        </p:spPr>
        <p:txBody>
          <a:bodyPr>
            <a:normAutofit fontScale="92500" lnSpcReduction="10000"/>
          </a:bodyPr>
          <a:lstStyle/>
          <a:p>
            <a:pPr marL="0" indent="0" algn="ctr">
              <a:buNone/>
            </a:pPr>
            <a:r>
              <a:rPr lang="fr-FR" u="sng" dirty="0"/>
              <a:t>DIVISION DE LA CHRÉTIENTÉ</a:t>
            </a:r>
          </a:p>
          <a:p>
            <a:pPr marL="0" indent="0" algn="ctr">
              <a:buNone/>
            </a:pPr>
            <a:endParaRPr lang="fr-FR" sz="1300" dirty="0">
              <a:effectLst>
                <a:outerShdw blurRad="38100" dist="38100" dir="2700000" algn="tl">
                  <a:srgbClr val="000000">
                    <a:alpha val="43137"/>
                  </a:srgbClr>
                </a:outerShdw>
              </a:effectLst>
            </a:endParaRPr>
          </a:p>
          <a:p>
            <a:r>
              <a:rPr lang="fr-FR" dirty="0"/>
              <a:t>Conflit territorial suivi d’excommunications croisées</a:t>
            </a:r>
          </a:p>
          <a:p>
            <a:r>
              <a:rPr lang="fr-FR" dirty="0"/>
              <a:t>Sacre de Charlemagne empereur des Romains en l’an 800</a:t>
            </a:r>
          </a:p>
          <a:p>
            <a:r>
              <a:rPr lang="fr-FR" dirty="0"/>
              <a:t>Conséquence : déplacement du pouvoir ; 3 empires rivaux :</a:t>
            </a:r>
          </a:p>
          <a:p>
            <a:pPr marL="514350" indent="-514350">
              <a:buFont typeface="+mj-lt"/>
              <a:buAutoNum type="arabicPeriod"/>
            </a:pPr>
            <a:r>
              <a:rPr lang="fr-FR" dirty="0"/>
              <a:t>Empire carolingien en Europe. Capitale : Aix-la-Chapelle.</a:t>
            </a:r>
          </a:p>
          <a:p>
            <a:pPr marL="514350" indent="-514350">
              <a:buFont typeface="+mj-lt"/>
              <a:buAutoNum type="arabicPeriod"/>
            </a:pPr>
            <a:r>
              <a:rPr lang="fr-FR" dirty="0"/>
              <a:t>Empire byzantin en Anatolie. Capitale Constantinople.</a:t>
            </a:r>
          </a:p>
          <a:p>
            <a:pPr marL="514350" indent="-514350">
              <a:buFont typeface="+mj-lt"/>
              <a:buAutoNum type="arabicPeriod"/>
            </a:pPr>
            <a:r>
              <a:rPr lang="fr-FR" dirty="0"/>
              <a:t>Empire arabe au Proche-Orient et Maghreb. Capitale Bagdad.</a:t>
            </a:r>
          </a:p>
          <a:p>
            <a:pPr marL="0" indent="0">
              <a:buNone/>
            </a:pPr>
            <a:r>
              <a:rPr lang="fr-FR" dirty="0"/>
              <a:t>Conséquences : rivalités culturelles linguistiques et enfin dogmatiques (</a:t>
            </a:r>
            <a:r>
              <a:rPr lang="fr-FR" i="1" dirty="0"/>
              <a:t>Filioque).</a:t>
            </a:r>
          </a:p>
          <a:p>
            <a:pPr marL="0" indent="0">
              <a:buNone/>
            </a:pPr>
            <a:r>
              <a:rPr lang="fr-FR" dirty="0"/>
              <a:t>Rupture définitive lors du pillage de Constantinople en 1204 par les croisés.</a:t>
            </a:r>
          </a:p>
        </p:txBody>
      </p:sp>
    </p:spTree>
    <p:extLst>
      <p:ext uri="{BB962C8B-B14F-4D97-AF65-F5344CB8AC3E}">
        <p14:creationId xmlns:p14="http://schemas.microsoft.com/office/powerpoint/2010/main" val="128730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0CAAF-277E-939D-7EC0-D3662DEB7575}"/>
              </a:ext>
            </a:extLst>
          </p:cNvPr>
          <p:cNvSpPr>
            <a:spLocks noGrp="1"/>
          </p:cNvSpPr>
          <p:nvPr>
            <p:ph type="title"/>
          </p:nvPr>
        </p:nvSpPr>
        <p:spPr/>
        <p:txBody>
          <a:bodyPr>
            <a:normAutofit/>
          </a:bodyPr>
          <a:lstStyle/>
          <a:p>
            <a:pPr algn="ctr"/>
            <a:r>
              <a:rPr lang="fr-FR" sz="2800" b="1" u="sng" dirty="0">
                <a:latin typeface="+mn-lt"/>
              </a:rPr>
              <a:t>Les croisades – Les États latins du Levant</a:t>
            </a:r>
          </a:p>
        </p:txBody>
      </p:sp>
      <p:sp>
        <p:nvSpPr>
          <p:cNvPr id="3" name="Espace réservé du contenu 2">
            <a:extLst>
              <a:ext uri="{FF2B5EF4-FFF2-40B4-BE49-F238E27FC236}">
                <a16:creationId xmlns:a16="http://schemas.microsoft.com/office/drawing/2014/main" id="{E5790765-B120-C0C5-4160-2B4D3A52EA38}"/>
              </a:ext>
            </a:extLst>
          </p:cNvPr>
          <p:cNvSpPr>
            <a:spLocks noGrp="1"/>
          </p:cNvSpPr>
          <p:nvPr>
            <p:ph idx="1"/>
          </p:nvPr>
        </p:nvSpPr>
        <p:spPr/>
        <p:txBody>
          <a:bodyPr>
            <a:normAutofit fontScale="92500" lnSpcReduction="10000"/>
          </a:bodyPr>
          <a:lstStyle/>
          <a:p>
            <a:r>
              <a:rPr lang="fr-FR" dirty="0"/>
              <a:t>Au 12</a:t>
            </a:r>
            <a:r>
              <a:rPr lang="fr-FR" baseline="30000" dirty="0"/>
              <a:t>ème</a:t>
            </a:r>
            <a:r>
              <a:rPr lang="fr-FR" dirty="0"/>
              <a:t> siècle, les croisés s’installent et partagent la région en deux états, le Comté de Tripoli et le Royaume de Jérusalem.</a:t>
            </a:r>
          </a:p>
          <a:p>
            <a:pPr marL="0" indent="0">
              <a:buNone/>
            </a:pPr>
            <a:endParaRPr lang="fr-FR" sz="1500" dirty="0"/>
          </a:p>
          <a:p>
            <a:r>
              <a:rPr lang="fr-FR" dirty="0"/>
              <a:t>Les maronites sont des alliés précieux et Saint Louis est accueilli avec allégresse.</a:t>
            </a:r>
          </a:p>
          <a:p>
            <a:pPr marL="0" indent="0">
              <a:buNone/>
            </a:pPr>
            <a:endParaRPr lang="fr-FR" sz="1400" dirty="0"/>
          </a:p>
          <a:p>
            <a:r>
              <a:rPr lang="fr-FR" dirty="0"/>
              <a:t>Les communautés religieuses : Cisterciens (1157), franciscains et carmes (1220) et dominicains (1230) s’installent dans ces États.</a:t>
            </a:r>
          </a:p>
          <a:p>
            <a:pPr marL="0" indent="0">
              <a:buNone/>
            </a:pPr>
            <a:endParaRPr lang="fr-FR" sz="1500" dirty="0"/>
          </a:p>
          <a:p>
            <a:r>
              <a:rPr lang="fr-FR" dirty="0"/>
              <a:t>1291 départ définitif des croisés. Beaucoup de maronites fuient à Chypre devant les mamelouks égyptiens écrasés à leur tour par les ottomans en 1516 et deviennent maîtres de la région jusqu’en 1920.</a:t>
            </a:r>
          </a:p>
        </p:txBody>
      </p:sp>
    </p:spTree>
    <p:extLst>
      <p:ext uri="{BB962C8B-B14F-4D97-AF65-F5344CB8AC3E}">
        <p14:creationId xmlns:p14="http://schemas.microsoft.com/office/powerpoint/2010/main" val="3779541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33194</TotalTime>
  <Words>3091</Words>
  <Application>Microsoft Office PowerPoint</Application>
  <PresentationFormat>Grand écran</PresentationFormat>
  <Paragraphs>289</Paragraphs>
  <Slides>31</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Calibri Light</vt:lpstr>
      <vt:lpstr>Times New Roman</vt:lpstr>
      <vt:lpstr>Thème Office</vt:lpstr>
      <vt:lpstr>LE SAINT SÉPULCRE</vt:lpstr>
      <vt:lpstr>Les chrétiens d'Orient :   descendants des premiers chrétiens. </vt:lpstr>
      <vt:lpstr>Présentation PowerPoint</vt:lpstr>
      <vt:lpstr>Présentation PowerPoint</vt:lpstr>
      <vt:lpstr> LE LIBAN QUI HEBERGE CETTE  DIVERSITÉ</vt:lpstr>
      <vt:lpstr>RELIGIONS OFFICIELLES AU LIBAN</vt:lpstr>
      <vt:lpstr>Présentation PowerPoint</vt:lpstr>
      <vt:lpstr>Grand schisme d’orient 1054</vt:lpstr>
      <vt:lpstr>Les croisades – Les États latins du Levant</vt:lpstr>
      <vt:lpstr>Le concile de Florence – 1439 </vt:lpstr>
      <vt:lpstr>Les capitulations – François 1er protecteur officiel des chrétiens d’Orient</vt:lpstr>
      <vt:lpstr>Présentation PowerPoint</vt:lpstr>
      <vt:lpstr>Division et subdivisions de L’Église d’Antioche</vt:lpstr>
      <vt:lpstr>Arménie  en 295 J. C.</vt:lpstr>
      <vt:lpstr>L’ÉGLISE APOSTOLIQUE ARMÉNIENNE</vt:lpstr>
      <vt:lpstr>LES ÉGLISES ANTIOCHIENNES CATHOLIQUES (I)</vt:lpstr>
      <vt:lpstr>LES ÉGLISES ANTIOCHIENNES CATHOLIQUES (II)</vt:lpstr>
      <vt:lpstr>LES ÉGLISES ANTIOCHIENNES CATHOLIQUES (III)</vt:lpstr>
      <vt:lpstr>Division et subdivisions (catholiques) de L’Église d’Antioche</vt:lpstr>
      <vt:lpstr>Petite Arménie - Cilicie</vt:lpstr>
      <vt:lpstr>L’ÉGLISE ARMÉNIENNE CATHOLIQUE</vt:lpstr>
      <vt:lpstr>LES ÉGLISES ORIENTALES ORTHODOXES (I)</vt:lpstr>
      <vt:lpstr>LES ÉGLISES ORTHODOXES ORIENTALES (II)</vt:lpstr>
      <vt:lpstr>DIFFÉRENCES NOTABLES ENTRE ORTHODOXES ET CATHOLIQUES</vt:lpstr>
      <vt:lpstr>LES PROTESTANTS</vt:lpstr>
      <vt:lpstr>RELATIONS ACTUELLES ENTRE CATHOLIQUES ET ORTHODOXES</vt:lpstr>
      <vt:lpstr>POINTS COMMUNS AUX CHRÉTIENS ORIENTAUX</vt:lpstr>
      <vt:lpstr>MISSION DES CHRÉTIENS D’ORIENT (I)</vt:lpstr>
      <vt:lpstr>MISSION DES CHRÉTIENS D’ORIENT (II)</vt:lpstr>
      <vt:lpstr>ÉGLISES PARISIENNES ORIENTALES</vt:lpstr>
      <vt:lpstr>IMPLANTATION DES RITES ORIENTAUX EN FRANCE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chrétiens d'Orient : descendants des premiers chrétiens.  .</dc:title>
  <dc:creator>Joseph Khayath</dc:creator>
  <cp:lastModifiedBy>Joseph Khayath</cp:lastModifiedBy>
  <cp:revision>55</cp:revision>
  <dcterms:created xsi:type="dcterms:W3CDTF">2023-06-01T14:22:08Z</dcterms:created>
  <dcterms:modified xsi:type="dcterms:W3CDTF">2023-06-26T10:01:36Z</dcterms:modified>
</cp:coreProperties>
</file>